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6" r:id="rId5"/>
    <p:sldId id="263" r:id="rId6"/>
    <p:sldId id="262" r:id="rId7"/>
    <p:sldId id="261" r:id="rId8"/>
    <p:sldId id="258" r:id="rId9"/>
    <p:sldId id="259" r:id="rId10"/>
    <p:sldId id="260" r:id="rId11"/>
    <p:sldId id="267" r:id="rId12"/>
    <p:sldId id="278" r:id="rId13"/>
    <p:sldId id="270" r:id="rId14"/>
    <p:sldId id="268" r:id="rId15"/>
    <p:sldId id="271" r:id="rId16"/>
    <p:sldId id="273" r:id="rId17"/>
    <p:sldId id="272" r:id="rId18"/>
    <p:sldId id="274" r:id="rId19"/>
    <p:sldId id="281" r:id="rId20"/>
    <p:sldId id="275" r:id="rId21"/>
    <p:sldId id="277" r:id="rId22"/>
    <p:sldId id="279" r:id="rId23"/>
    <p:sldId id="280" r:id="rId2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6D0711-2416-4F7F-9C82-79CBB9751943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36F5AD48-4D60-4BF6-B0E3-FEA024064CAF}">
      <dgm:prSet phldrT="[Tekst]"/>
      <dgm:spPr/>
      <dgm:t>
        <a:bodyPr/>
        <a:lstStyle/>
        <a:p>
          <a:r>
            <a:rPr lang="pl-PL" dirty="0"/>
            <a:t>1947</a:t>
          </a:r>
        </a:p>
        <a:p>
          <a:r>
            <a:rPr lang="pl-PL" dirty="0"/>
            <a:t>DZWME </a:t>
          </a:r>
          <a:r>
            <a:rPr lang="pl-PL" dirty="0" err="1"/>
            <a:t>Dolmel</a:t>
          </a:r>
          <a:endParaRPr lang="pl-PL" dirty="0"/>
        </a:p>
      </dgm:t>
    </dgm:pt>
    <dgm:pt modelId="{21D4F187-BE36-498B-9FFD-5E061ABD1CCC}" type="parTrans" cxnId="{65316E91-AE48-456C-ACAE-D940104E724F}">
      <dgm:prSet/>
      <dgm:spPr/>
      <dgm:t>
        <a:bodyPr/>
        <a:lstStyle/>
        <a:p>
          <a:endParaRPr lang="pl-PL"/>
        </a:p>
      </dgm:t>
    </dgm:pt>
    <dgm:pt modelId="{60DF0077-2B26-4BC1-9803-9628D17F21AF}" type="sibTrans" cxnId="{65316E91-AE48-456C-ACAE-D940104E724F}">
      <dgm:prSet/>
      <dgm:spPr/>
      <dgm:t>
        <a:bodyPr/>
        <a:lstStyle/>
        <a:p>
          <a:endParaRPr lang="pl-PL"/>
        </a:p>
      </dgm:t>
    </dgm:pt>
    <dgm:pt modelId="{A87C10BD-9BA8-4030-A282-763B5185BF46}">
      <dgm:prSet phldrT="[Tekst]"/>
      <dgm:spPr/>
      <dgm:t>
        <a:bodyPr/>
        <a:lstStyle/>
        <a:p>
          <a:r>
            <a:rPr lang="pl-PL" dirty="0"/>
            <a:t>1990 </a:t>
          </a:r>
        </a:p>
        <a:p>
          <a:r>
            <a:rPr lang="pl-PL" dirty="0"/>
            <a:t>ABB</a:t>
          </a:r>
        </a:p>
      </dgm:t>
    </dgm:pt>
    <dgm:pt modelId="{4016821A-6BC5-47CB-92E2-CA862848014B}" type="parTrans" cxnId="{4759A36D-5FCE-4648-843A-70581702B297}">
      <dgm:prSet/>
      <dgm:spPr/>
      <dgm:t>
        <a:bodyPr/>
        <a:lstStyle/>
        <a:p>
          <a:endParaRPr lang="pl-PL"/>
        </a:p>
      </dgm:t>
    </dgm:pt>
    <dgm:pt modelId="{944099D2-D10F-4DC6-B2A3-60C0AC02D5A1}" type="sibTrans" cxnId="{4759A36D-5FCE-4648-843A-70581702B297}">
      <dgm:prSet/>
      <dgm:spPr/>
      <dgm:t>
        <a:bodyPr/>
        <a:lstStyle/>
        <a:p>
          <a:endParaRPr lang="pl-PL"/>
        </a:p>
      </dgm:t>
    </dgm:pt>
    <dgm:pt modelId="{27FB1FE8-E045-486C-B6DA-793C09C3BDE2}">
      <dgm:prSet phldrT="[Tekst]"/>
      <dgm:spPr/>
      <dgm:t>
        <a:bodyPr/>
        <a:lstStyle/>
        <a:p>
          <a:r>
            <a:rPr lang="pl-PL" dirty="0"/>
            <a:t>2000 </a:t>
          </a:r>
          <a:r>
            <a:rPr lang="pl-PL" dirty="0" err="1"/>
            <a:t>Pett&amp;Pett</a:t>
          </a:r>
          <a:endParaRPr lang="pl-PL" dirty="0"/>
        </a:p>
      </dgm:t>
    </dgm:pt>
    <dgm:pt modelId="{F743C1E4-C474-46B9-A20F-F638C9516ACB}" type="parTrans" cxnId="{A9B28CB3-85A8-41E9-8E03-6904A95F5211}">
      <dgm:prSet/>
      <dgm:spPr/>
      <dgm:t>
        <a:bodyPr/>
        <a:lstStyle/>
        <a:p>
          <a:endParaRPr lang="pl-PL"/>
        </a:p>
      </dgm:t>
    </dgm:pt>
    <dgm:pt modelId="{CD33DC23-4187-41FA-A3CF-C2C7683E6DE6}" type="sibTrans" cxnId="{A9B28CB3-85A8-41E9-8E03-6904A95F5211}">
      <dgm:prSet/>
      <dgm:spPr/>
      <dgm:t>
        <a:bodyPr/>
        <a:lstStyle/>
        <a:p>
          <a:endParaRPr lang="pl-PL"/>
        </a:p>
      </dgm:t>
    </dgm:pt>
    <dgm:pt modelId="{75E08E79-DF70-44CB-A670-20B3AF7BC7D6}">
      <dgm:prSet/>
      <dgm:spPr/>
      <dgm:t>
        <a:bodyPr/>
        <a:lstStyle/>
        <a:p>
          <a:endParaRPr lang="pl-PL"/>
        </a:p>
      </dgm:t>
    </dgm:pt>
    <dgm:pt modelId="{927CDE89-A52E-4C01-88F2-0DA12543EB90}" type="parTrans" cxnId="{B20F8061-CF19-4720-811A-372B1EE3C781}">
      <dgm:prSet/>
      <dgm:spPr/>
      <dgm:t>
        <a:bodyPr/>
        <a:lstStyle/>
        <a:p>
          <a:endParaRPr lang="pl-PL"/>
        </a:p>
      </dgm:t>
    </dgm:pt>
    <dgm:pt modelId="{F2B3AFFD-E896-4A8A-BAF6-C2ADE9C527C7}" type="sibTrans" cxnId="{B20F8061-CF19-4720-811A-372B1EE3C781}">
      <dgm:prSet/>
      <dgm:spPr/>
      <dgm:t>
        <a:bodyPr/>
        <a:lstStyle/>
        <a:p>
          <a:endParaRPr lang="pl-PL"/>
        </a:p>
      </dgm:t>
    </dgm:pt>
    <dgm:pt modelId="{15247BDA-F275-4774-AE90-53382FC56EBF}">
      <dgm:prSet phldrT="[Tekst]"/>
      <dgm:spPr/>
      <dgm:t>
        <a:bodyPr/>
        <a:lstStyle/>
        <a:p>
          <a:r>
            <a:rPr lang="pl-PL" dirty="0"/>
            <a:t>2007</a:t>
          </a:r>
        </a:p>
      </dgm:t>
    </dgm:pt>
    <dgm:pt modelId="{D361B871-4ACA-4C23-AAA9-11EE6527A2BF}" type="parTrans" cxnId="{7BE2A848-05F5-4526-8C90-FBF4D7E9DDEC}">
      <dgm:prSet/>
      <dgm:spPr/>
      <dgm:t>
        <a:bodyPr/>
        <a:lstStyle/>
        <a:p>
          <a:endParaRPr lang="pl-PL"/>
        </a:p>
      </dgm:t>
    </dgm:pt>
    <dgm:pt modelId="{2F088D44-F6CF-4AE6-8BA0-90C6B74BDE64}" type="sibTrans" cxnId="{7BE2A848-05F5-4526-8C90-FBF4D7E9DDEC}">
      <dgm:prSet/>
      <dgm:spPr/>
      <dgm:t>
        <a:bodyPr/>
        <a:lstStyle/>
        <a:p>
          <a:endParaRPr lang="pl-PL"/>
        </a:p>
      </dgm:t>
    </dgm:pt>
    <dgm:pt modelId="{C3A91FBD-FD1E-4D23-B07D-6B05E1C2378D}">
      <dgm:prSet phldrT="[Tekst]"/>
      <dgm:spPr/>
      <dgm:t>
        <a:bodyPr/>
        <a:lstStyle/>
        <a:p>
          <a:r>
            <a:rPr lang="pl-PL" dirty="0"/>
            <a:t>2013</a:t>
          </a:r>
        </a:p>
        <a:p>
          <a:r>
            <a:rPr lang="pl-PL" dirty="0"/>
            <a:t>Przejęcie przez RWH </a:t>
          </a:r>
          <a:r>
            <a:rPr lang="pl-PL" dirty="0" err="1"/>
            <a:t>Group</a:t>
          </a:r>
          <a:endParaRPr lang="pl-PL" dirty="0"/>
        </a:p>
      </dgm:t>
    </dgm:pt>
    <dgm:pt modelId="{8A64F9DA-4B53-4184-BD82-C1C67E214B92}" type="parTrans" cxnId="{41FC4D15-54FF-4254-B463-842F59692F96}">
      <dgm:prSet/>
      <dgm:spPr/>
      <dgm:t>
        <a:bodyPr/>
        <a:lstStyle/>
        <a:p>
          <a:endParaRPr lang="pl-PL"/>
        </a:p>
      </dgm:t>
    </dgm:pt>
    <dgm:pt modelId="{F9C0EB2E-E625-4059-8101-87F64BE78883}" type="sibTrans" cxnId="{41FC4D15-54FF-4254-B463-842F59692F96}">
      <dgm:prSet/>
      <dgm:spPr/>
      <dgm:t>
        <a:bodyPr/>
        <a:lstStyle/>
        <a:p>
          <a:endParaRPr lang="pl-PL"/>
        </a:p>
      </dgm:t>
    </dgm:pt>
    <dgm:pt modelId="{21A4F792-E043-4293-ACAA-95777C2C965F}" type="pres">
      <dgm:prSet presAssocID="{BC6D0711-2416-4F7F-9C82-79CBB9751943}" presName="arrowDiagram" presStyleCnt="0">
        <dgm:presLayoutVars>
          <dgm:chMax val="5"/>
          <dgm:dir/>
          <dgm:resizeHandles val="exact"/>
        </dgm:presLayoutVars>
      </dgm:prSet>
      <dgm:spPr/>
    </dgm:pt>
    <dgm:pt modelId="{B71FDDA8-FCEF-42F1-AED3-C48E792C32F9}" type="pres">
      <dgm:prSet presAssocID="{BC6D0711-2416-4F7F-9C82-79CBB9751943}" presName="arrow" presStyleLbl="bgShp" presStyleIdx="0" presStyleCnt="1"/>
      <dgm:spPr/>
    </dgm:pt>
    <dgm:pt modelId="{63C50991-6AB5-44A3-B817-2B9FC150D31F}" type="pres">
      <dgm:prSet presAssocID="{BC6D0711-2416-4F7F-9C82-79CBB9751943}" presName="arrowDiagram5" presStyleCnt="0"/>
      <dgm:spPr/>
    </dgm:pt>
    <dgm:pt modelId="{A02097AD-F65E-41F0-9650-6E592518FC25}" type="pres">
      <dgm:prSet presAssocID="{36F5AD48-4D60-4BF6-B0E3-FEA024064CAF}" presName="bullet5a" presStyleLbl="node1" presStyleIdx="0" presStyleCnt="5"/>
      <dgm:spPr/>
    </dgm:pt>
    <dgm:pt modelId="{1CB03A10-AD2C-453A-A80C-893A402CA9C7}" type="pres">
      <dgm:prSet presAssocID="{36F5AD48-4D60-4BF6-B0E3-FEA024064CAF}" presName="textBox5a" presStyleLbl="revTx" presStyleIdx="0" presStyleCnt="5">
        <dgm:presLayoutVars>
          <dgm:bulletEnabled val="1"/>
        </dgm:presLayoutVars>
      </dgm:prSet>
      <dgm:spPr/>
    </dgm:pt>
    <dgm:pt modelId="{CAB631E1-A910-4BB4-B752-695478203DC2}" type="pres">
      <dgm:prSet presAssocID="{A87C10BD-9BA8-4030-A282-763B5185BF46}" presName="bullet5b" presStyleLbl="node1" presStyleIdx="1" presStyleCnt="5"/>
      <dgm:spPr/>
    </dgm:pt>
    <dgm:pt modelId="{10E493B3-499C-4ADA-B8CC-184B1F225165}" type="pres">
      <dgm:prSet presAssocID="{A87C10BD-9BA8-4030-A282-763B5185BF46}" presName="textBox5b" presStyleLbl="revTx" presStyleIdx="1" presStyleCnt="5">
        <dgm:presLayoutVars>
          <dgm:bulletEnabled val="1"/>
        </dgm:presLayoutVars>
      </dgm:prSet>
      <dgm:spPr/>
    </dgm:pt>
    <dgm:pt modelId="{B547389A-3DBA-47E0-AE19-9405022E97AD}" type="pres">
      <dgm:prSet presAssocID="{27FB1FE8-E045-486C-B6DA-793C09C3BDE2}" presName="bullet5c" presStyleLbl="node1" presStyleIdx="2" presStyleCnt="5"/>
      <dgm:spPr/>
    </dgm:pt>
    <dgm:pt modelId="{D6711AFE-B7E1-4437-BEE4-90C832D8B598}" type="pres">
      <dgm:prSet presAssocID="{27FB1FE8-E045-486C-B6DA-793C09C3BDE2}" presName="textBox5c" presStyleLbl="revTx" presStyleIdx="2" presStyleCnt="5">
        <dgm:presLayoutVars>
          <dgm:bulletEnabled val="1"/>
        </dgm:presLayoutVars>
      </dgm:prSet>
      <dgm:spPr/>
    </dgm:pt>
    <dgm:pt modelId="{3D009003-4435-4DF8-A321-6C606808E68E}" type="pres">
      <dgm:prSet presAssocID="{15247BDA-F275-4774-AE90-53382FC56EBF}" presName="bullet5d" presStyleLbl="node1" presStyleIdx="3" presStyleCnt="5"/>
      <dgm:spPr/>
    </dgm:pt>
    <dgm:pt modelId="{867AE290-B875-4E2C-88E4-636B71E53178}" type="pres">
      <dgm:prSet presAssocID="{15247BDA-F275-4774-AE90-53382FC56EBF}" presName="textBox5d" presStyleLbl="revTx" presStyleIdx="3" presStyleCnt="5">
        <dgm:presLayoutVars>
          <dgm:bulletEnabled val="1"/>
        </dgm:presLayoutVars>
      </dgm:prSet>
      <dgm:spPr/>
    </dgm:pt>
    <dgm:pt modelId="{5B7BEBB2-356C-4BC0-A3C7-F43B2BFF65A2}" type="pres">
      <dgm:prSet presAssocID="{C3A91FBD-FD1E-4D23-B07D-6B05E1C2378D}" presName="bullet5e" presStyleLbl="node1" presStyleIdx="4" presStyleCnt="5"/>
      <dgm:spPr/>
    </dgm:pt>
    <dgm:pt modelId="{604C4200-063B-45DB-92EC-C53B0BF853A3}" type="pres">
      <dgm:prSet presAssocID="{C3A91FBD-FD1E-4D23-B07D-6B05E1C2378D}" presName="textBox5e" presStyleLbl="revTx" presStyleIdx="4" presStyleCnt="5">
        <dgm:presLayoutVars>
          <dgm:bulletEnabled val="1"/>
        </dgm:presLayoutVars>
      </dgm:prSet>
      <dgm:spPr/>
    </dgm:pt>
  </dgm:ptLst>
  <dgm:cxnLst>
    <dgm:cxn modelId="{41FC4D15-54FF-4254-B463-842F59692F96}" srcId="{BC6D0711-2416-4F7F-9C82-79CBB9751943}" destId="{C3A91FBD-FD1E-4D23-B07D-6B05E1C2378D}" srcOrd="4" destOrd="0" parTransId="{8A64F9DA-4B53-4184-BD82-C1C67E214B92}" sibTransId="{F9C0EB2E-E625-4059-8101-87F64BE78883}"/>
    <dgm:cxn modelId="{7A4B0335-BEA9-49B4-BAD4-73104BEEAB4D}" type="presOf" srcId="{15247BDA-F275-4774-AE90-53382FC56EBF}" destId="{867AE290-B875-4E2C-88E4-636B71E53178}" srcOrd="0" destOrd="0" presId="urn:microsoft.com/office/officeart/2005/8/layout/arrow2"/>
    <dgm:cxn modelId="{B20F8061-CF19-4720-811A-372B1EE3C781}" srcId="{BC6D0711-2416-4F7F-9C82-79CBB9751943}" destId="{75E08E79-DF70-44CB-A670-20B3AF7BC7D6}" srcOrd="5" destOrd="0" parTransId="{927CDE89-A52E-4C01-88F2-0DA12543EB90}" sibTransId="{F2B3AFFD-E896-4A8A-BAF6-C2ADE9C527C7}"/>
    <dgm:cxn modelId="{1F9B9244-DF9A-4F6D-9527-0D2A5A5D57A3}" type="presOf" srcId="{27FB1FE8-E045-486C-B6DA-793C09C3BDE2}" destId="{D6711AFE-B7E1-4437-BEE4-90C832D8B598}" srcOrd="0" destOrd="0" presId="urn:microsoft.com/office/officeart/2005/8/layout/arrow2"/>
    <dgm:cxn modelId="{7BE2A848-05F5-4526-8C90-FBF4D7E9DDEC}" srcId="{BC6D0711-2416-4F7F-9C82-79CBB9751943}" destId="{15247BDA-F275-4774-AE90-53382FC56EBF}" srcOrd="3" destOrd="0" parTransId="{D361B871-4ACA-4C23-AAA9-11EE6527A2BF}" sibTransId="{2F088D44-F6CF-4AE6-8BA0-90C6B74BDE64}"/>
    <dgm:cxn modelId="{4759A36D-5FCE-4648-843A-70581702B297}" srcId="{BC6D0711-2416-4F7F-9C82-79CBB9751943}" destId="{A87C10BD-9BA8-4030-A282-763B5185BF46}" srcOrd="1" destOrd="0" parTransId="{4016821A-6BC5-47CB-92E2-CA862848014B}" sibTransId="{944099D2-D10F-4DC6-B2A3-60C0AC02D5A1}"/>
    <dgm:cxn modelId="{BCC6188A-DA94-4CCF-ACD7-390D41584365}" type="presOf" srcId="{A87C10BD-9BA8-4030-A282-763B5185BF46}" destId="{10E493B3-499C-4ADA-B8CC-184B1F225165}" srcOrd="0" destOrd="0" presId="urn:microsoft.com/office/officeart/2005/8/layout/arrow2"/>
    <dgm:cxn modelId="{0A83DD90-1BB3-4EEC-B829-58907931790E}" type="presOf" srcId="{36F5AD48-4D60-4BF6-B0E3-FEA024064CAF}" destId="{1CB03A10-AD2C-453A-A80C-893A402CA9C7}" srcOrd="0" destOrd="0" presId="urn:microsoft.com/office/officeart/2005/8/layout/arrow2"/>
    <dgm:cxn modelId="{65316E91-AE48-456C-ACAE-D940104E724F}" srcId="{BC6D0711-2416-4F7F-9C82-79CBB9751943}" destId="{36F5AD48-4D60-4BF6-B0E3-FEA024064CAF}" srcOrd="0" destOrd="0" parTransId="{21D4F187-BE36-498B-9FFD-5E061ABD1CCC}" sibTransId="{60DF0077-2B26-4BC1-9803-9628D17F21AF}"/>
    <dgm:cxn modelId="{6E8ACB9A-A298-411C-A29B-A819106E2C56}" type="presOf" srcId="{BC6D0711-2416-4F7F-9C82-79CBB9751943}" destId="{21A4F792-E043-4293-ACAA-95777C2C965F}" srcOrd="0" destOrd="0" presId="urn:microsoft.com/office/officeart/2005/8/layout/arrow2"/>
    <dgm:cxn modelId="{A9B28CB3-85A8-41E9-8E03-6904A95F5211}" srcId="{BC6D0711-2416-4F7F-9C82-79CBB9751943}" destId="{27FB1FE8-E045-486C-B6DA-793C09C3BDE2}" srcOrd="2" destOrd="0" parTransId="{F743C1E4-C474-46B9-A20F-F638C9516ACB}" sibTransId="{CD33DC23-4187-41FA-A3CF-C2C7683E6DE6}"/>
    <dgm:cxn modelId="{F7B745EF-2297-4B49-80A5-7166F2A17065}" type="presOf" srcId="{C3A91FBD-FD1E-4D23-B07D-6B05E1C2378D}" destId="{604C4200-063B-45DB-92EC-C53B0BF853A3}" srcOrd="0" destOrd="0" presId="urn:microsoft.com/office/officeart/2005/8/layout/arrow2"/>
    <dgm:cxn modelId="{B7DD6A33-40CC-442C-864C-F40E56A19461}" type="presParOf" srcId="{21A4F792-E043-4293-ACAA-95777C2C965F}" destId="{B71FDDA8-FCEF-42F1-AED3-C48E792C32F9}" srcOrd="0" destOrd="0" presId="urn:microsoft.com/office/officeart/2005/8/layout/arrow2"/>
    <dgm:cxn modelId="{861E955F-B141-42E6-9280-97369AA01C40}" type="presParOf" srcId="{21A4F792-E043-4293-ACAA-95777C2C965F}" destId="{63C50991-6AB5-44A3-B817-2B9FC150D31F}" srcOrd="1" destOrd="0" presId="urn:microsoft.com/office/officeart/2005/8/layout/arrow2"/>
    <dgm:cxn modelId="{54A1D56B-C0D5-4465-B2EC-AB46CA377DC0}" type="presParOf" srcId="{63C50991-6AB5-44A3-B817-2B9FC150D31F}" destId="{A02097AD-F65E-41F0-9650-6E592518FC25}" srcOrd="0" destOrd="0" presId="urn:microsoft.com/office/officeart/2005/8/layout/arrow2"/>
    <dgm:cxn modelId="{BCECC371-070B-4E6A-A24F-6AB26BE59919}" type="presParOf" srcId="{63C50991-6AB5-44A3-B817-2B9FC150D31F}" destId="{1CB03A10-AD2C-453A-A80C-893A402CA9C7}" srcOrd="1" destOrd="0" presId="urn:microsoft.com/office/officeart/2005/8/layout/arrow2"/>
    <dgm:cxn modelId="{77F0B046-061F-47FE-B58F-FACDC28FA3AF}" type="presParOf" srcId="{63C50991-6AB5-44A3-B817-2B9FC150D31F}" destId="{CAB631E1-A910-4BB4-B752-695478203DC2}" srcOrd="2" destOrd="0" presId="urn:microsoft.com/office/officeart/2005/8/layout/arrow2"/>
    <dgm:cxn modelId="{6C42E47C-A631-4B1C-98E6-9E4F91BAB1EF}" type="presParOf" srcId="{63C50991-6AB5-44A3-B817-2B9FC150D31F}" destId="{10E493B3-499C-4ADA-B8CC-184B1F225165}" srcOrd="3" destOrd="0" presId="urn:microsoft.com/office/officeart/2005/8/layout/arrow2"/>
    <dgm:cxn modelId="{54C53E96-6539-4585-AA2C-10055315760D}" type="presParOf" srcId="{63C50991-6AB5-44A3-B817-2B9FC150D31F}" destId="{B547389A-3DBA-47E0-AE19-9405022E97AD}" srcOrd="4" destOrd="0" presId="urn:microsoft.com/office/officeart/2005/8/layout/arrow2"/>
    <dgm:cxn modelId="{B392D204-E182-439E-9761-3B0C49FD68A8}" type="presParOf" srcId="{63C50991-6AB5-44A3-B817-2B9FC150D31F}" destId="{D6711AFE-B7E1-4437-BEE4-90C832D8B598}" srcOrd="5" destOrd="0" presId="urn:microsoft.com/office/officeart/2005/8/layout/arrow2"/>
    <dgm:cxn modelId="{959D6ADD-94E3-43ED-AC9D-230EBB70D13F}" type="presParOf" srcId="{63C50991-6AB5-44A3-B817-2B9FC150D31F}" destId="{3D009003-4435-4DF8-A321-6C606808E68E}" srcOrd="6" destOrd="0" presId="urn:microsoft.com/office/officeart/2005/8/layout/arrow2"/>
    <dgm:cxn modelId="{EB1ECB7C-FECF-490F-A385-6907DF3A62F5}" type="presParOf" srcId="{63C50991-6AB5-44A3-B817-2B9FC150D31F}" destId="{867AE290-B875-4E2C-88E4-636B71E53178}" srcOrd="7" destOrd="0" presId="urn:microsoft.com/office/officeart/2005/8/layout/arrow2"/>
    <dgm:cxn modelId="{1E379633-B472-43AD-A6D8-EDE9B96CA586}" type="presParOf" srcId="{63C50991-6AB5-44A3-B817-2B9FC150D31F}" destId="{5B7BEBB2-356C-4BC0-A3C7-F43B2BFF65A2}" srcOrd="8" destOrd="0" presId="urn:microsoft.com/office/officeart/2005/8/layout/arrow2"/>
    <dgm:cxn modelId="{69148B06-612E-4F76-9B50-28E5966EF7A7}" type="presParOf" srcId="{63C50991-6AB5-44A3-B817-2B9FC150D31F}" destId="{604C4200-063B-45DB-92EC-C53B0BF853A3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C8E2DD-D33A-4996-B5CF-1C27258FB069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0B619A06-35A6-4259-A4DF-E6FA0D642897}">
      <dgm:prSet phldrT="[Tekst]" custT="1"/>
      <dgm:spPr/>
      <dgm:t>
        <a:bodyPr/>
        <a:lstStyle/>
        <a:p>
          <a:r>
            <a:rPr lang="pl-PL" sz="2000" dirty="0"/>
            <a:t>Rozwój kompetencji</a:t>
          </a:r>
        </a:p>
      </dgm:t>
    </dgm:pt>
    <dgm:pt modelId="{9F22543E-1561-4856-8A85-A0BA8D430F96}" type="parTrans" cxnId="{4AEA0BD2-FB56-41BE-83F7-4AA605AEC7B1}">
      <dgm:prSet/>
      <dgm:spPr/>
      <dgm:t>
        <a:bodyPr/>
        <a:lstStyle/>
        <a:p>
          <a:endParaRPr lang="pl-PL"/>
        </a:p>
      </dgm:t>
    </dgm:pt>
    <dgm:pt modelId="{6E84F645-851C-483A-854E-CCB09F06B8A8}" type="sibTrans" cxnId="{4AEA0BD2-FB56-41BE-83F7-4AA605AEC7B1}">
      <dgm:prSet/>
      <dgm:spPr/>
      <dgm:t>
        <a:bodyPr/>
        <a:lstStyle/>
        <a:p>
          <a:endParaRPr lang="pl-PL"/>
        </a:p>
      </dgm:t>
    </dgm:pt>
    <dgm:pt modelId="{90A8F6E6-8256-49FF-8D5E-849F2C2E642C}">
      <dgm:prSet phldrT="[Tekst]" custT="1"/>
      <dgm:spPr/>
      <dgm:t>
        <a:bodyPr/>
        <a:lstStyle/>
        <a:p>
          <a:r>
            <a:rPr lang="pl-PL" sz="1200" dirty="0"/>
            <a:t>Przemysł 3.0,4.0? </a:t>
          </a:r>
        </a:p>
        <a:p>
          <a:r>
            <a:rPr lang="pl-PL" sz="1200" dirty="0"/>
            <a:t>Czy FINANSE?</a:t>
          </a:r>
        </a:p>
      </dgm:t>
    </dgm:pt>
    <dgm:pt modelId="{F58CB3CE-20BC-4DBA-9CE7-B778F6D85AFE}" type="parTrans" cxnId="{54B2512F-96E7-4270-97FA-0642A99B46D9}">
      <dgm:prSet/>
      <dgm:spPr/>
      <dgm:t>
        <a:bodyPr/>
        <a:lstStyle/>
        <a:p>
          <a:endParaRPr lang="pl-PL"/>
        </a:p>
      </dgm:t>
    </dgm:pt>
    <dgm:pt modelId="{3E973B2E-5AF0-48F9-B5DA-79F30EF38680}" type="sibTrans" cxnId="{54B2512F-96E7-4270-97FA-0642A99B46D9}">
      <dgm:prSet/>
      <dgm:spPr/>
      <dgm:t>
        <a:bodyPr/>
        <a:lstStyle/>
        <a:p>
          <a:endParaRPr lang="pl-PL"/>
        </a:p>
      </dgm:t>
    </dgm:pt>
    <dgm:pt modelId="{11275645-D0EC-40AC-8E12-A13F056F6A6C}">
      <dgm:prSet custT="1"/>
      <dgm:spPr/>
      <dgm:t>
        <a:bodyPr/>
        <a:lstStyle/>
        <a:p>
          <a:r>
            <a:rPr lang="pl-PL" sz="1600" dirty="0"/>
            <a:t>Automatyzacja/ robotyzacja </a:t>
          </a:r>
        </a:p>
        <a:p>
          <a:r>
            <a:rPr lang="pl-PL" sz="1600" dirty="0"/>
            <a:t>10 robotów + automaty do podawania i odbioru</a:t>
          </a:r>
        </a:p>
      </dgm:t>
    </dgm:pt>
    <dgm:pt modelId="{DA02230B-38CF-4C31-81C5-276F2D6D0F33}" type="parTrans" cxnId="{19C67D10-184E-4D28-AD32-F34238E4198C}">
      <dgm:prSet/>
      <dgm:spPr/>
      <dgm:t>
        <a:bodyPr/>
        <a:lstStyle/>
        <a:p>
          <a:endParaRPr lang="pl-PL"/>
        </a:p>
      </dgm:t>
    </dgm:pt>
    <dgm:pt modelId="{32E6CB1A-1A21-4BD8-BEB4-AEC6C3DDE288}" type="sibTrans" cxnId="{19C67D10-184E-4D28-AD32-F34238E4198C}">
      <dgm:prSet/>
      <dgm:spPr/>
      <dgm:t>
        <a:bodyPr/>
        <a:lstStyle/>
        <a:p>
          <a:endParaRPr lang="pl-PL"/>
        </a:p>
      </dgm:t>
    </dgm:pt>
    <dgm:pt modelId="{20EC7F79-B54A-42CB-B248-CAD6C8975F1D}">
      <dgm:prSet phldrT="[Tekst]"/>
      <dgm:spPr/>
      <dgm:t>
        <a:bodyPr/>
        <a:lstStyle/>
        <a:p>
          <a:endParaRPr lang="pl-PL" dirty="0"/>
        </a:p>
      </dgm:t>
    </dgm:pt>
    <dgm:pt modelId="{E9FA452B-2D89-46CF-8976-65A485BED956}" type="parTrans" cxnId="{EE8EEDAD-0D73-478C-979E-4A4DD3A564B1}">
      <dgm:prSet/>
      <dgm:spPr/>
      <dgm:t>
        <a:bodyPr/>
        <a:lstStyle/>
        <a:p>
          <a:endParaRPr lang="pl-PL"/>
        </a:p>
      </dgm:t>
    </dgm:pt>
    <dgm:pt modelId="{48AF603D-9370-4F37-AFD1-741F221E1895}" type="sibTrans" cxnId="{EE8EEDAD-0D73-478C-979E-4A4DD3A564B1}">
      <dgm:prSet/>
      <dgm:spPr/>
      <dgm:t>
        <a:bodyPr/>
        <a:lstStyle/>
        <a:p>
          <a:endParaRPr lang="pl-PL"/>
        </a:p>
      </dgm:t>
    </dgm:pt>
    <dgm:pt modelId="{12E03109-F17D-430F-A44C-6E3DF01CDBC2}" type="pres">
      <dgm:prSet presAssocID="{D2C8E2DD-D33A-4996-B5CF-1C27258FB069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BEA6671A-B992-4CE9-B4A9-BE4012BCFC0C}" type="pres">
      <dgm:prSet presAssocID="{0B619A06-35A6-4259-A4DF-E6FA0D642897}" presName="gear1" presStyleLbl="node1" presStyleIdx="0" presStyleCnt="3" custScaleX="95519" custScaleY="85404" custLinFactNeighborX="5373" custLinFactNeighborY="3681">
        <dgm:presLayoutVars>
          <dgm:chMax val="1"/>
          <dgm:bulletEnabled val="1"/>
        </dgm:presLayoutVars>
      </dgm:prSet>
      <dgm:spPr/>
    </dgm:pt>
    <dgm:pt modelId="{D3410326-83E7-45E8-B2B7-A11A1D14D074}" type="pres">
      <dgm:prSet presAssocID="{0B619A06-35A6-4259-A4DF-E6FA0D642897}" presName="gear1srcNode" presStyleLbl="node1" presStyleIdx="0" presStyleCnt="3"/>
      <dgm:spPr/>
    </dgm:pt>
    <dgm:pt modelId="{AE91ACCB-42C0-4654-BCAA-261302D749D0}" type="pres">
      <dgm:prSet presAssocID="{0B619A06-35A6-4259-A4DF-E6FA0D642897}" presName="gear1dstNode" presStyleLbl="node1" presStyleIdx="0" presStyleCnt="3"/>
      <dgm:spPr/>
    </dgm:pt>
    <dgm:pt modelId="{14969372-DCA3-423C-8838-42A162295845}" type="pres">
      <dgm:prSet presAssocID="{11275645-D0EC-40AC-8E12-A13F056F6A6C}" presName="gear2" presStyleLbl="node1" presStyleIdx="1" presStyleCnt="3" custScaleX="137407" custScaleY="133939" custLinFactNeighborX="-2531" custLinFactNeighborY="843">
        <dgm:presLayoutVars>
          <dgm:chMax val="1"/>
          <dgm:bulletEnabled val="1"/>
        </dgm:presLayoutVars>
      </dgm:prSet>
      <dgm:spPr/>
    </dgm:pt>
    <dgm:pt modelId="{04A89189-08FF-4830-98D9-75BD9A6D255B}" type="pres">
      <dgm:prSet presAssocID="{11275645-D0EC-40AC-8E12-A13F056F6A6C}" presName="gear2srcNode" presStyleLbl="node1" presStyleIdx="1" presStyleCnt="3"/>
      <dgm:spPr/>
    </dgm:pt>
    <dgm:pt modelId="{30493E87-EB2E-4A07-8991-6A7DA4E60AF8}" type="pres">
      <dgm:prSet presAssocID="{11275645-D0EC-40AC-8E12-A13F056F6A6C}" presName="gear2dstNode" presStyleLbl="node1" presStyleIdx="1" presStyleCnt="3"/>
      <dgm:spPr/>
    </dgm:pt>
    <dgm:pt modelId="{00B8C4C7-A9C1-4781-A471-CAA78D16D4B2}" type="pres">
      <dgm:prSet presAssocID="{90A8F6E6-8256-49FF-8D5E-849F2C2E642C}" presName="gear3" presStyleLbl="node1" presStyleIdx="2" presStyleCnt="3" custLinFactNeighborX="352" custLinFactNeighborY="-5625"/>
      <dgm:spPr/>
    </dgm:pt>
    <dgm:pt modelId="{946B6136-B6BD-421F-8F2F-810436FA10C6}" type="pres">
      <dgm:prSet presAssocID="{90A8F6E6-8256-49FF-8D5E-849F2C2E642C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FC2204BE-A5E1-40D1-9521-E5CF58A08B3A}" type="pres">
      <dgm:prSet presAssocID="{90A8F6E6-8256-49FF-8D5E-849F2C2E642C}" presName="gear3srcNode" presStyleLbl="node1" presStyleIdx="2" presStyleCnt="3"/>
      <dgm:spPr/>
    </dgm:pt>
    <dgm:pt modelId="{934935E4-7F23-401C-BAB7-C8329E455B59}" type="pres">
      <dgm:prSet presAssocID="{90A8F6E6-8256-49FF-8D5E-849F2C2E642C}" presName="gear3dstNode" presStyleLbl="node1" presStyleIdx="2" presStyleCnt="3"/>
      <dgm:spPr/>
    </dgm:pt>
    <dgm:pt modelId="{E0290AC3-025E-40BB-B17F-05F7689C4EBA}" type="pres">
      <dgm:prSet presAssocID="{6E84F645-851C-483A-854E-CCB09F06B8A8}" presName="connector1" presStyleLbl="sibTrans2D1" presStyleIdx="0" presStyleCnt="3" custLinFactNeighborX="-2876" custLinFactNeighborY="2792"/>
      <dgm:spPr/>
    </dgm:pt>
    <dgm:pt modelId="{590E3AA1-B101-4B02-8404-C0C2828B7F8E}" type="pres">
      <dgm:prSet presAssocID="{32E6CB1A-1A21-4BD8-BEB4-AEC6C3DDE288}" presName="connector2" presStyleLbl="sibTrans2D1" presStyleIdx="1" presStyleCnt="3" custLinFactNeighborX="-12537" custLinFactNeighborY="-3959"/>
      <dgm:spPr/>
    </dgm:pt>
    <dgm:pt modelId="{8D327571-F1A3-4C7E-B8E4-B3D264DF1B1E}" type="pres">
      <dgm:prSet presAssocID="{3E973B2E-5AF0-48F9-B5DA-79F30EF38680}" presName="connector3" presStyleLbl="sibTrans2D1" presStyleIdx="2" presStyleCnt="3"/>
      <dgm:spPr/>
    </dgm:pt>
  </dgm:ptLst>
  <dgm:cxnLst>
    <dgm:cxn modelId="{06855008-EAE8-475B-9F7E-0547F4FC80A1}" type="presOf" srcId="{3E973B2E-5AF0-48F9-B5DA-79F30EF38680}" destId="{8D327571-F1A3-4C7E-B8E4-B3D264DF1B1E}" srcOrd="0" destOrd="0" presId="urn:microsoft.com/office/officeart/2005/8/layout/gear1"/>
    <dgm:cxn modelId="{84AB0009-6D28-4070-9DFD-97B857347824}" type="presOf" srcId="{0B619A06-35A6-4259-A4DF-E6FA0D642897}" destId="{BEA6671A-B992-4CE9-B4A9-BE4012BCFC0C}" srcOrd="0" destOrd="0" presId="urn:microsoft.com/office/officeart/2005/8/layout/gear1"/>
    <dgm:cxn modelId="{19C67D10-184E-4D28-AD32-F34238E4198C}" srcId="{D2C8E2DD-D33A-4996-B5CF-1C27258FB069}" destId="{11275645-D0EC-40AC-8E12-A13F056F6A6C}" srcOrd="1" destOrd="0" parTransId="{DA02230B-38CF-4C31-81C5-276F2D6D0F33}" sibTransId="{32E6CB1A-1A21-4BD8-BEB4-AEC6C3DDE288}"/>
    <dgm:cxn modelId="{68496923-7CA9-4E45-8FD0-ED238F4F9A2D}" type="presOf" srcId="{11275645-D0EC-40AC-8E12-A13F056F6A6C}" destId="{14969372-DCA3-423C-8838-42A162295845}" srcOrd="0" destOrd="0" presId="urn:microsoft.com/office/officeart/2005/8/layout/gear1"/>
    <dgm:cxn modelId="{54B2512F-96E7-4270-97FA-0642A99B46D9}" srcId="{D2C8E2DD-D33A-4996-B5CF-1C27258FB069}" destId="{90A8F6E6-8256-49FF-8D5E-849F2C2E642C}" srcOrd="2" destOrd="0" parTransId="{F58CB3CE-20BC-4DBA-9CE7-B778F6D85AFE}" sibTransId="{3E973B2E-5AF0-48F9-B5DA-79F30EF38680}"/>
    <dgm:cxn modelId="{AE15DF2F-FFD6-4FB5-8886-F6C468A64895}" type="presOf" srcId="{0B619A06-35A6-4259-A4DF-E6FA0D642897}" destId="{D3410326-83E7-45E8-B2B7-A11A1D14D074}" srcOrd="1" destOrd="0" presId="urn:microsoft.com/office/officeart/2005/8/layout/gear1"/>
    <dgm:cxn modelId="{5A76833A-6EC4-4235-BE23-A37C9FEF789E}" type="presOf" srcId="{0B619A06-35A6-4259-A4DF-E6FA0D642897}" destId="{AE91ACCB-42C0-4654-BCAA-261302D749D0}" srcOrd="2" destOrd="0" presId="urn:microsoft.com/office/officeart/2005/8/layout/gear1"/>
    <dgm:cxn modelId="{790ED26D-220D-4969-8CC2-375521B8C86A}" type="presOf" srcId="{90A8F6E6-8256-49FF-8D5E-849F2C2E642C}" destId="{00B8C4C7-A9C1-4781-A471-CAA78D16D4B2}" srcOrd="0" destOrd="0" presId="urn:microsoft.com/office/officeart/2005/8/layout/gear1"/>
    <dgm:cxn modelId="{42D7684E-F38A-4678-9B46-62A6FD6F709B}" type="presOf" srcId="{6E84F645-851C-483A-854E-CCB09F06B8A8}" destId="{E0290AC3-025E-40BB-B17F-05F7689C4EBA}" srcOrd="0" destOrd="0" presId="urn:microsoft.com/office/officeart/2005/8/layout/gear1"/>
    <dgm:cxn modelId="{9BF93053-C7A7-4FFB-859A-54F80B7DED4C}" type="presOf" srcId="{11275645-D0EC-40AC-8E12-A13F056F6A6C}" destId="{04A89189-08FF-4830-98D9-75BD9A6D255B}" srcOrd="1" destOrd="0" presId="urn:microsoft.com/office/officeart/2005/8/layout/gear1"/>
    <dgm:cxn modelId="{77F5AA55-A786-4150-A57A-77362927E6EB}" type="presOf" srcId="{90A8F6E6-8256-49FF-8D5E-849F2C2E642C}" destId="{946B6136-B6BD-421F-8F2F-810436FA10C6}" srcOrd="1" destOrd="0" presId="urn:microsoft.com/office/officeart/2005/8/layout/gear1"/>
    <dgm:cxn modelId="{1898A576-C50F-4B10-AA37-E1272570FA9D}" type="presOf" srcId="{D2C8E2DD-D33A-4996-B5CF-1C27258FB069}" destId="{12E03109-F17D-430F-A44C-6E3DF01CDBC2}" srcOrd="0" destOrd="0" presId="urn:microsoft.com/office/officeart/2005/8/layout/gear1"/>
    <dgm:cxn modelId="{AED6C5AA-30D1-4340-85AD-3939D5CC6AE7}" type="presOf" srcId="{90A8F6E6-8256-49FF-8D5E-849F2C2E642C}" destId="{934935E4-7F23-401C-BAB7-C8329E455B59}" srcOrd="3" destOrd="0" presId="urn:microsoft.com/office/officeart/2005/8/layout/gear1"/>
    <dgm:cxn modelId="{EE8EEDAD-0D73-478C-979E-4A4DD3A564B1}" srcId="{D2C8E2DD-D33A-4996-B5CF-1C27258FB069}" destId="{20EC7F79-B54A-42CB-B248-CAD6C8975F1D}" srcOrd="3" destOrd="0" parTransId="{E9FA452B-2D89-46CF-8976-65A485BED956}" sibTransId="{48AF603D-9370-4F37-AFD1-741F221E1895}"/>
    <dgm:cxn modelId="{4AEA0BD2-FB56-41BE-83F7-4AA605AEC7B1}" srcId="{D2C8E2DD-D33A-4996-B5CF-1C27258FB069}" destId="{0B619A06-35A6-4259-A4DF-E6FA0D642897}" srcOrd="0" destOrd="0" parTransId="{9F22543E-1561-4856-8A85-A0BA8D430F96}" sibTransId="{6E84F645-851C-483A-854E-CCB09F06B8A8}"/>
    <dgm:cxn modelId="{B20618E7-D47E-462D-85A6-D7B4DDF0F95E}" type="presOf" srcId="{11275645-D0EC-40AC-8E12-A13F056F6A6C}" destId="{30493E87-EB2E-4A07-8991-6A7DA4E60AF8}" srcOrd="2" destOrd="0" presId="urn:microsoft.com/office/officeart/2005/8/layout/gear1"/>
    <dgm:cxn modelId="{9DFF22EB-4B30-43E7-B9EF-A24F62712EBA}" type="presOf" srcId="{32E6CB1A-1A21-4BD8-BEB4-AEC6C3DDE288}" destId="{590E3AA1-B101-4B02-8404-C0C2828B7F8E}" srcOrd="0" destOrd="0" presId="urn:microsoft.com/office/officeart/2005/8/layout/gear1"/>
    <dgm:cxn modelId="{E57F8EFE-002B-42BF-BD11-CEDA11CEC212}" type="presOf" srcId="{90A8F6E6-8256-49FF-8D5E-849F2C2E642C}" destId="{FC2204BE-A5E1-40D1-9521-E5CF58A08B3A}" srcOrd="2" destOrd="0" presId="urn:microsoft.com/office/officeart/2005/8/layout/gear1"/>
    <dgm:cxn modelId="{14E601D5-ADD0-4895-81E0-32DE990D3C2A}" type="presParOf" srcId="{12E03109-F17D-430F-A44C-6E3DF01CDBC2}" destId="{BEA6671A-B992-4CE9-B4A9-BE4012BCFC0C}" srcOrd="0" destOrd="0" presId="urn:microsoft.com/office/officeart/2005/8/layout/gear1"/>
    <dgm:cxn modelId="{AD869B70-CFE1-4DF2-B374-68504B536369}" type="presParOf" srcId="{12E03109-F17D-430F-A44C-6E3DF01CDBC2}" destId="{D3410326-83E7-45E8-B2B7-A11A1D14D074}" srcOrd="1" destOrd="0" presId="urn:microsoft.com/office/officeart/2005/8/layout/gear1"/>
    <dgm:cxn modelId="{10AEA2C6-C563-462A-8264-5BDA67AE16BF}" type="presParOf" srcId="{12E03109-F17D-430F-A44C-6E3DF01CDBC2}" destId="{AE91ACCB-42C0-4654-BCAA-261302D749D0}" srcOrd="2" destOrd="0" presId="urn:microsoft.com/office/officeart/2005/8/layout/gear1"/>
    <dgm:cxn modelId="{61EB71E8-F807-40F4-8377-04EE19BD8E99}" type="presParOf" srcId="{12E03109-F17D-430F-A44C-6E3DF01CDBC2}" destId="{14969372-DCA3-423C-8838-42A162295845}" srcOrd="3" destOrd="0" presId="urn:microsoft.com/office/officeart/2005/8/layout/gear1"/>
    <dgm:cxn modelId="{558DFF0A-802D-468C-B55E-BD56B3000BF2}" type="presParOf" srcId="{12E03109-F17D-430F-A44C-6E3DF01CDBC2}" destId="{04A89189-08FF-4830-98D9-75BD9A6D255B}" srcOrd="4" destOrd="0" presId="urn:microsoft.com/office/officeart/2005/8/layout/gear1"/>
    <dgm:cxn modelId="{6A6FF46E-D243-4EB8-B58D-DF5D7C31A9A6}" type="presParOf" srcId="{12E03109-F17D-430F-A44C-6E3DF01CDBC2}" destId="{30493E87-EB2E-4A07-8991-6A7DA4E60AF8}" srcOrd="5" destOrd="0" presId="urn:microsoft.com/office/officeart/2005/8/layout/gear1"/>
    <dgm:cxn modelId="{2CE814C6-2894-4D8F-B64C-520A97BEB691}" type="presParOf" srcId="{12E03109-F17D-430F-A44C-6E3DF01CDBC2}" destId="{00B8C4C7-A9C1-4781-A471-CAA78D16D4B2}" srcOrd="6" destOrd="0" presId="urn:microsoft.com/office/officeart/2005/8/layout/gear1"/>
    <dgm:cxn modelId="{BB336903-853D-4400-A630-EB993E53A7FC}" type="presParOf" srcId="{12E03109-F17D-430F-A44C-6E3DF01CDBC2}" destId="{946B6136-B6BD-421F-8F2F-810436FA10C6}" srcOrd="7" destOrd="0" presId="urn:microsoft.com/office/officeart/2005/8/layout/gear1"/>
    <dgm:cxn modelId="{9CAF2DFF-56CC-45F2-AACF-5799E7879858}" type="presParOf" srcId="{12E03109-F17D-430F-A44C-6E3DF01CDBC2}" destId="{FC2204BE-A5E1-40D1-9521-E5CF58A08B3A}" srcOrd="8" destOrd="0" presId="urn:microsoft.com/office/officeart/2005/8/layout/gear1"/>
    <dgm:cxn modelId="{31D6EB16-10D1-41FA-A06F-A62E1117ECBE}" type="presParOf" srcId="{12E03109-F17D-430F-A44C-6E3DF01CDBC2}" destId="{934935E4-7F23-401C-BAB7-C8329E455B59}" srcOrd="9" destOrd="0" presId="urn:microsoft.com/office/officeart/2005/8/layout/gear1"/>
    <dgm:cxn modelId="{2B34D567-C048-4E87-9B18-BF3761711B2A}" type="presParOf" srcId="{12E03109-F17D-430F-A44C-6E3DF01CDBC2}" destId="{E0290AC3-025E-40BB-B17F-05F7689C4EBA}" srcOrd="10" destOrd="0" presId="urn:microsoft.com/office/officeart/2005/8/layout/gear1"/>
    <dgm:cxn modelId="{F56F7F4E-FE2A-484E-A4A4-2759F10C472E}" type="presParOf" srcId="{12E03109-F17D-430F-A44C-6E3DF01CDBC2}" destId="{590E3AA1-B101-4B02-8404-C0C2828B7F8E}" srcOrd="11" destOrd="0" presId="urn:microsoft.com/office/officeart/2005/8/layout/gear1"/>
    <dgm:cxn modelId="{907802ED-8027-455C-9579-67D1731633BC}" type="presParOf" srcId="{12E03109-F17D-430F-A44C-6E3DF01CDBC2}" destId="{8D327571-F1A3-4C7E-B8E4-B3D264DF1B1E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FDDA8-FCEF-42F1-AED3-C48E792C32F9}">
      <dsp:nvSpPr>
        <dsp:cNvPr id="0" name=""/>
        <dsp:cNvSpPr/>
      </dsp:nvSpPr>
      <dsp:spPr>
        <a:xfrm>
          <a:off x="0" y="169333"/>
          <a:ext cx="8128000" cy="507999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2097AD-F65E-41F0-9650-6E592518FC25}">
      <dsp:nvSpPr>
        <dsp:cNvPr id="0" name=""/>
        <dsp:cNvSpPr/>
      </dsp:nvSpPr>
      <dsp:spPr>
        <a:xfrm>
          <a:off x="800607" y="3946821"/>
          <a:ext cx="186944" cy="1869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B03A10-AD2C-453A-A80C-893A402CA9C7}">
      <dsp:nvSpPr>
        <dsp:cNvPr id="0" name=""/>
        <dsp:cNvSpPr/>
      </dsp:nvSpPr>
      <dsp:spPr>
        <a:xfrm>
          <a:off x="894079" y="4040293"/>
          <a:ext cx="1064768" cy="1209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58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/>
            <a:t>1947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/>
            <a:t>DZWME </a:t>
          </a:r>
          <a:r>
            <a:rPr lang="pl-PL" sz="2200" kern="1200" dirty="0" err="1"/>
            <a:t>Dolmel</a:t>
          </a:r>
          <a:endParaRPr lang="pl-PL" sz="2200" kern="1200" dirty="0"/>
        </a:p>
      </dsp:txBody>
      <dsp:txXfrm>
        <a:off x="894079" y="4040293"/>
        <a:ext cx="1064768" cy="1209040"/>
      </dsp:txXfrm>
    </dsp:sp>
    <dsp:sp modelId="{CAB631E1-A910-4BB4-B752-695478203DC2}">
      <dsp:nvSpPr>
        <dsp:cNvPr id="0" name=""/>
        <dsp:cNvSpPr/>
      </dsp:nvSpPr>
      <dsp:spPr>
        <a:xfrm>
          <a:off x="1812543" y="2974509"/>
          <a:ext cx="292608" cy="2926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E493B3-499C-4ADA-B8CC-184B1F225165}">
      <dsp:nvSpPr>
        <dsp:cNvPr id="0" name=""/>
        <dsp:cNvSpPr/>
      </dsp:nvSpPr>
      <dsp:spPr>
        <a:xfrm>
          <a:off x="1958847" y="3120813"/>
          <a:ext cx="1349248" cy="21285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5047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/>
            <a:t>1990 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/>
            <a:t>ABB</a:t>
          </a:r>
        </a:p>
      </dsp:txBody>
      <dsp:txXfrm>
        <a:off x="1958847" y="3120813"/>
        <a:ext cx="1349248" cy="2128519"/>
      </dsp:txXfrm>
    </dsp:sp>
    <dsp:sp modelId="{B547389A-3DBA-47E0-AE19-9405022E97AD}">
      <dsp:nvSpPr>
        <dsp:cNvPr id="0" name=""/>
        <dsp:cNvSpPr/>
      </dsp:nvSpPr>
      <dsp:spPr>
        <a:xfrm>
          <a:off x="3113023" y="2199301"/>
          <a:ext cx="390144" cy="3901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711AFE-B7E1-4437-BEE4-90C832D8B598}">
      <dsp:nvSpPr>
        <dsp:cNvPr id="0" name=""/>
        <dsp:cNvSpPr/>
      </dsp:nvSpPr>
      <dsp:spPr>
        <a:xfrm>
          <a:off x="3308095" y="2394373"/>
          <a:ext cx="1568704" cy="285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729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/>
            <a:t>2000 </a:t>
          </a:r>
          <a:r>
            <a:rPr lang="pl-PL" sz="2200" kern="1200" dirty="0" err="1"/>
            <a:t>Pett&amp;Pett</a:t>
          </a:r>
          <a:endParaRPr lang="pl-PL" sz="2200" kern="1200" dirty="0"/>
        </a:p>
      </dsp:txBody>
      <dsp:txXfrm>
        <a:off x="3308095" y="2394373"/>
        <a:ext cx="1568704" cy="2854960"/>
      </dsp:txXfrm>
    </dsp:sp>
    <dsp:sp modelId="{3D009003-4435-4DF8-A321-6C606808E68E}">
      <dsp:nvSpPr>
        <dsp:cNvPr id="0" name=""/>
        <dsp:cNvSpPr/>
      </dsp:nvSpPr>
      <dsp:spPr>
        <a:xfrm>
          <a:off x="4624832" y="1593765"/>
          <a:ext cx="503936" cy="5039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7AE290-B875-4E2C-88E4-636B71E53178}">
      <dsp:nvSpPr>
        <dsp:cNvPr id="0" name=""/>
        <dsp:cNvSpPr/>
      </dsp:nvSpPr>
      <dsp:spPr>
        <a:xfrm>
          <a:off x="4876800" y="1845733"/>
          <a:ext cx="1625600" cy="3403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7025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/>
            <a:t>2007</a:t>
          </a:r>
        </a:p>
      </dsp:txBody>
      <dsp:txXfrm>
        <a:off x="4876800" y="1845733"/>
        <a:ext cx="1625600" cy="3403600"/>
      </dsp:txXfrm>
    </dsp:sp>
    <dsp:sp modelId="{5B7BEBB2-356C-4BC0-A3C7-F43B2BFF65A2}">
      <dsp:nvSpPr>
        <dsp:cNvPr id="0" name=""/>
        <dsp:cNvSpPr/>
      </dsp:nvSpPr>
      <dsp:spPr>
        <a:xfrm>
          <a:off x="6181343" y="1189397"/>
          <a:ext cx="642112" cy="6421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4C4200-063B-45DB-92EC-C53B0BF853A3}">
      <dsp:nvSpPr>
        <dsp:cNvPr id="0" name=""/>
        <dsp:cNvSpPr/>
      </dsp:nvSpPr>
      <dsp:spPr>
        <a:xfrm>
          <a:off x="6502399" y="1510453"/>
          <a:ext cx="1625600" cy="3738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0242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/>
            <a:t>2013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/>
            <a:t>Przejęcie przez RWH </a:t>
          </a:r>
          <a:r>
            <a:rPr lang="pl-PL" sz="2200" kern="1200" dirty="0" err="1"/>
            <a:t>Group</a:t>
          </a:r>
          <a:endParaRPr lang="pl-PL" sz="2200" kern="1200" dirty="0"/>
        </a:p>
      </dsp:txBody>
      <dsp:txXfrm>
        <a:off x="6502399" y="1510453"/>
        <a:ext cx="1625600" cy="37388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A6671A-B992-4CE9-B4A9-BE4012BCFC0C}">
      <dsp:nvSpPr>
        <dsp:cNvPr id="0" name=""/>
        <dsp:cNvSpPr/>
      </dsp:nvSpPr>
      <dsp:spPr>
        <a:xfrm>
          <a:off x="4063988" y="2873399"/>
          <a:ext cx="2719159" cy="2545267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Rozwój kompetencji</a:t>
          </a:r>
        </a:p>
      </dsp:txBody>
      <dsp:txXfrm>
        <a:off x="4597663" y="3469616"/>
        <a:ext cx="1651809" cy="1308319"/>
      </dsp:txXfrm>
    </dsp:sp>
    <dsp:sp modelId="{14969372-DCA3-423C-8838-42A162295845}">
      <dsp:nvSpPr>
        <dsp:cNvPr id="0" name=""/>
        <dsp:cNvSpPr/>
      </dsp:nvSpPr>
      <dsp:spPr>
        <a:xfrm>
          <a:off x="1653029" y="1493186"/>
          <a:ext cx="2978251" cy="2903083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Automatyzacja/ robotyzacja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10 robotów + automaty do podawania i odbioru</a:t>
          </a:r>
        </a:p>
      </dsp:txBody>
      <dsp:txXfrm>
        <a:off x="2394815" y="2228463"/>
        <a:ext cx="1494679" cy="1432529"/>
      </dsp:txXfrm>
    </dsp:sp>
    <dsp:sp modelId="{00B8C4C7-A9C1-4781-A471-CAA78D16D4B2}">
      <dsp:nvSpPr>
        <dsp:cNvPr id="0" name=""/>
        <dsp:cNvSpPr/>
      </dsp:nvSpPr>
      <dsp:spPr>
        <a:xfrm rot="20700000">
          <a:off x="3336437" y="238642"/>
          <a:ext cx="2123675" cy="2123675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/>
            <a:t>Przemysł 3.0,4.0?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/>
            <a:t>Czy FINANSE?</a:t>
          </a:r>
        </a:p>
      </dsp:txBody>
      <dsp:txXfrm rot="-20700000">
        <a:off x="3802222" y="704426"/>
        <a:ext cx="1192106" cy="1192106"/>
      </dsp:txXfrm>
    </dsp:sp>
    <dsp:sp modelId="{E0290AC3-025E-40BB-B17F-05F7689C4EBA}">
      <dsp:nvSpPr>
        <dsp:cNvPr id="0" name=""/>
        <dsp:cNvSpPr/>
      </dsp:nvSpPr>
      <dsp:spPr>
        <a:xfrm>
          <a:off x="3522052" y="2196121"/>
          <a:ext cx="3814741" cy="3814741"/>
        </a:xfrm>
        <a:prstGeom prst="circularArrow">
          <a:avLst>
            <a:gd name="adj1" fmla="val 4688"/>
            <a:gd name="adj2" fmla="val 299029"/>
            <a:gd name="adj3" fmla="val 2539295"/>
            <a:gd name="adj4" fmla="val 15812321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0E3AA1-B101-4B02-8404-C0C2828B7F8E}">
      <dsp:nvSpPr>
        <dsp:cNvPr id="0" name=""/>
        <dsp:cNvSpPr/>
      </dsp:nvSpPr>
      <dsp:spPr>
        <a:xfrm>
          <a:off x="1381944" y="1248161"/>
          <a:ext cx="2771648" cy="277164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327571-F1A3-4C7E-B8E4-B3D264DF1B1E}">
      <dsp:nvSpPr>
        <dsp:cNvPr id="0" name=""/>
        <dsp:cNvSpPr/>
      </dsp:nvSpPr>
      <dsp:spPr>
        <a:xfrm>
          <a:off x="2836054" y="-123026"/>
          <a:ext cx="2988394" cy="298839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75CA80-E243-76E6-E8A4-D09EE812C2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D285D2A-EE2D-2B0D-4B65-E69073818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253627D-1AF7-AFFD-4018-D020B47AF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FCAF1-D471-494B-ACD1-24E6DDB4BD25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0C79F81-B9CC-7058-C3AD-9156778F6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92C59D4-66DD-1B27-6152-DF42AF478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307F0-712E-43CC-A5DD-5FCB997B8C3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5560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3BE0251-8794-CFB5-CB1A-20D3A4E06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CECD539-99B4-20EC-C106-BDD30E8DDB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97667E4-75B7-3A72-B69B-13FE97F7C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FCAF1-D471-494B-ACD1-24E6DDB4BD25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9129787-8F6D-1125-D5F4-A7778F70C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F5805B3-A4D5-D9F4-BAFE-1B396CA15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307F0-712E-43CC-A5DD-5FCB997B8C3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2412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7F62D829-0AB1-EBF0-531A-B5AC7892FA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A267731-8669-0EDF-42C2-23FFFA787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A0857C5-E8A5-E45F-42BE-47BFE0D57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FCAF1-D471-494B-ACD1-24E6DDB4BD25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2F20AE8-062B-A3EB-7CCA-7BDF2A08B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961FF1E-0995-AC1A-22E8-2A1E5C434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307F0-712E-43CC-A5DD-5FCB997B8C3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6737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878E47-BC47-C6DD-CE77-3A7B8CF6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35F27BD-9964-D785-A954-DD46CE598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6E98A06-B9FE-3795-9294-ABA940D8C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FCAF1-D471-494B-ACD1-24E6DDB4BD25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D7C8646-45C8-AA8B-EC31-D11633872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4A43150-9DA5-333A-4B75-13B78CB8E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307F0-712E-43CC-A5DD-5FCB997B8C3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5634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38C54B-2EF9-BEFB-9203-2C63DD794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C564FA2-7CBB-AD0C-CF4E-4D9578117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B2FF8A0-03CC-45AE-0089-8E24F1328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FCAF1-D471-494B-ACD1-24E6DDB4BD25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EDD74E9-C907-D811-8783-AF0859C30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31D5560-BD5C-0087-88C2-26E949170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307F0-712E-43CC-A5DD-5FCB997B8C3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9748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212835D-E4E7-4A16-08C8-3DBEF00D5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99DB440-23BD-3E9D-048D-E835AD3DF9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B2E9997-D039-9C35-E6CA-660D8C73D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97FE01E-024A-9B20-69AA-2429CA7C0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FCAF1-D471-494B-ACD1-24E6DDB4BD25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068037D-C162-9772-7644-664C48852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7474FE8-4931-B123-3E01-E4C169BED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307F0-712E-43CC-A5DD-5FCB997B8C3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2821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D5E858-3BAB-2A7C-2839-32C514DD7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A45FA87-22F8-30B5-EEA9-4F034EEAD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CED39F9-D5E3-209D-E99F-54FCAC3E2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F7E4602-999D-366D-73EC-7F76A2A3C0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5821073-3488-A7E6-4056-EDA0B4C6EF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BB25FF93-E6D0-53EE-9BE0-9CC682665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FCAF1-D471-494B-ACD1-24E6DDB4BD25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7F359340-D02F-AAD7-8166-EFB5548DD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4AACD56B-6590-9107-C194-40F0C0276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307F0-712E-43CC-A5DD-5FCB997B8C3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4145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E4570C-0271-C777-4831-FFD2F3CDB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89BA30F-4D43-C32A-E968-87298EC13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FCAF1-D471-494B-ACD1-24E6DDB4BD25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E973ABF-A63F-09D6-B4CE-3002E64BD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9AB09C6-939A-E08D-01C5-A9C903866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307F0-712E-43CC-A5DD-5FCB997B8C3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5619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6C3921E3-61FF-1173-B9BA-E11F2AD40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FCAF1-D471-494B-ACD1-24E6DDB4BD25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5D88AF2C-88C3-8863-F723-8371478AE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D3B276E-DD90-E5EA-CB44-C56ADB711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307F0-712E-43CC-A5DD-5FCB997B8C3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1345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55038E-EDD2-87DE-D4B4-962F15F90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B5F80F9-6882-0900-8D17-3D684FDA0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19EF3FE-20B1-11A8-852C-346B60A83C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D5C3CCB-43B5-FC7C-D7AD-3FEDFB2E2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FCAF1-D471-494B-ACD1-24E6DDB4BD25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491C3BC-294B-C185-2D2E-54D9042AD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1EF9E06-6D50-C628-1D54-E07D81C5C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307F0-712E-43CC-A5DD-5FCB997B8C3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687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917106-D937-1D1A-DDF9-F21DB3A1C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55E90C0-267C-78A6-6E15-8E6717184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9DF9F65-4090-D60A-3F09-014B18B43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98FEFBC-AE96-2D68-828F-42648BE01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FCAF1-D471-494B-ACD1-24E6DDB4BD25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C9221F7-E733-B0C0-F2D4-6469BC527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DFD9E64-011D-D734-9D15-FD2A92ACB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307F0-712E-43CC-A5DD-5FCB997B8C3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2758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1B52FD21-62EC-AF23-F3BA-D938244A9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492DE88-BE72-162D-34D3-995E92C6B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92F7A3F-C69A-F461-25FD-799E1B3E5A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42FCAF1-D471-494B-ACD1-24E6DDB4BD25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E89E8B8-CCBD-F278-9F8F-2311BB547C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C3E6577-C470-532A-2783-3A72F69FA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F307F0-712E-43CC-A5DD-5FCB997B8C3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4758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1ED5EE-1940-5DBC-B8BE-0BE25318A1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08315"/>
            <a:ext cx="9144000" cy="3458029"/>
          </a:xfrm>
        </p:spPr>
        <p:txBody>
          <a:bodyPr>
            <a:normAutofit/>
          </a:bodyPr>
          <a:lstStyle/>
          <a:p>
            <a:r>
              <a:rPr lang="pl-PL" b="0" i="0" dirty="0">
                <a:effectLst/>
                <a:latin typeface="-apple-system"/>
              </a:rPr>
              <a:t>Praktyczna strona cyfryzacji i robotyzacji produkcji w kontekście odporności procesów wytwórczych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2FC113E-E877-71F5-BA93-4E8E7E461A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47958"/>
            <a:ext cx="9144000" cy="649922"/>
          </a:xfrm>
        </p:spPr>
        <p:txBody>
          <a:bodyPr/>
          <a:lstStyle/>
          <a:p>
            <a:r>
              <a:rPr lang="pl-PL" dirty="0"/>
              <a:t>Arkadiusz Chrzanowski</a:t>
            </a:r>
          </a:p>
        </p:txBody>
      </p:sp>
    </p:spTree>
    <p:extLst>
      <p:ext uri="{BB962C8B-B14F-4D97-AF65-F5344CB8AC3E}">
        <p14:creationId xmlns:p14="http://schemas.microsoft.com/office/powerpoint/2010/main" val="1770482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C9F13-B3F9-4A30-3AB3-61D230DFD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99EDA2-3D94-E2BB-D11E-BF62A7CFC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Rynek Hydro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9A7A4F3-5DEE-4347-10AF-3D8400D1B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830" y="1346159"/>
            <a:ext cx="7659169" cy="542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10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83E1E-DDEB-4C55-9A6D-233FA47A3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2B0A4EA-663C-2C27-CF9D-6719220B4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Przykłady działań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AA854FA-0AEF-2BE2-155C-C3D459562E41}"/>
              </a:ext>
            </a:extLst>
          </p:cNvPr>
          <p:cNvSpPr txBox="1"/>
          <p:nvPr/>
        </p:nvSpPr>
        <p:spPr>
          <a:xfrm>
            <a:off x="10160000" y="6468901"/>
            <a:ext cx="203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/>
              <a:t>Źródło: opracowanie własne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BF46806-E276-319B-116C-F8F872EC97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821434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75779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3DC0F-5697-AE3A-24F6-0D6608685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6838CE0-E36A-C7F8-A5AE-0069E2D10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Mapa strategii wg R. Kaplana – D. Nortona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45BB770-0278-01C4-3A7C-312814833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563624"/>
            <a:ext cx="10515600" cy="461333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l-PL" dirty="0"/>
              <a:t>Określenie kluczowych kompetencji organizacji – centra kompetencji, kapitał informacyjny i ludzki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Jakie procesy rozwijać, aby sprostać oczekiwaniom Klienta?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Główne oczekiwania klienta 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Finanse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Strategiczna Karta Wyników,</a:t>
            </a:r>
          </a:p>
          <a:p>
            <a:pPr marL="0" indent="0">
              <a:buNone/>
            </a:pPr>
            <a:r>
              <a:rPr lang="pl-PL" dirty="0"/>
              <a:t>czyli KPI</a:t>
            </a:r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F7FB78C8-BEA9-C009-F993-745B71C55B37}"/>
              </a:ext>
            </a:extLst>
          </p:cNvPr>
          <p:cNvGrpSpPr/>
          <p:nvPr/>
        </p:nvGrpSpPr>
        <p:grpSpPr>
          <a:xfrm>
            <a:off x="5535168" y="2889187"/>
            <a:ext cx="6004560" cy="3775286"/>
            <a:chOff x="5535168" y="2889187"/>
            <a:chExt cx="6004560" cy="3775286"/>
          </a:xfrm>
        </p:grpSpPr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844F5178-036C-A328-AD76-FC69FED36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92368" y="2889187"/>
              <a:ext cx="5547360" cy="3775286"/>
            </a:xfrm>
            <a:prstGeom prst="rect">
              <a:avLst/>
            </a:prstGeom>
          </p:spPr>
        </p:pic>
        <p:sp>
          <p:nvSpPr>
            <p:cNvPr id="6" name="Strzałka: w prawo 5">
              <a:extLst>
                <a:ext uri="{FF2B5EF4-FFF2-40B4-BE49-F238E27FC236}">
                  <a16:creationId xmlns:a16="http://schemas.microsoft.com/office/drawing/2014/main" id="{BA51AA0E-FC60-928A-5CAF-9C18CF294762}"/>
                </a:ext>
              </a:extLst>
            </p:cNvPr>
            <p:cNvSpPr/>
            <p:nvPr/>
          </p:nvSpPr>
          <p:spPr>
            <a:xfrm rot="16200000">
              <a:off x="4771273" y="4848660"/>
              <a:ext cx="1984990" cy="457200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4239334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62D47-A627-0D23-7DCC-B8AFD4A4D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9D84DD-7848-44FF-C607-84CA8C445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Rozwój kompetencji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98F4CE3-34C6-D959-747C-DF034EE24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3624"/>
            <a:ext cx="10515600" cy="461333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l-PL" dirty="0"/>
              <a:t>Określenie kluczowych kompetencji organizacji – centra kompetencji 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Wymagania procesu (własne maszyny obróbcze) – operatorzy CNC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Koszty np. spawacze ASME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„</a:t>
            </a:r>
            <a:r>
              <a:rPr lang="pl-PL" dirty="0" err="1"/>
              <a:t>Make</a:t>
            </a:r>
            <a:r>
              <a:rPr lang="pl-PL" dirty="0"/>
              <a:t> </a:t>
            </a:r>
            <a:r>
              <a:rPr lang="pl-PL" dirty="0" err="1"/>
              <a:t>or</a:t>
            </a:r>
            <a:r>
              <a:rPr lang="pl-PL" dirty="0"/>
              <a:t> </a:t>
            </a:r>
            <a:r>
              <a:rPr lang="pl-PL" dirty="0" err="1"/>
              <a:t>Buy</a:t>
            </a:r>
            <a:r>
              <a:rPr lang="pl-PL" dirty="0"/>
              <a:t>” np. wypałki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CD702F5-2694-D527-0B9A-858872DEB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736" y="3346704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39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D00F905-09ED-4EBC-34F7-61FEE0A3D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Automatyzacja i robotyzacja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3E37215-AC0B-0A08-00E1-31B671D52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3624"/>
            <a:ext cx="10515600" cy="461333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l-PL" dirty="0"/>
              <a:t>Działania własne – zasoby ludzkie, kompetencje i wiedza, koszt prób i testów oraz materiałów</a:t>
            </a:r>
          </a:p>
        </p:txBody>
      </p:sp>
    </p:spTree>
    <p:extLst>
      <p:ext uri="{BB962C8B-B14F-4D97-AF65-F5344CB8AC3E}">
        <p14:creationId xmlns:p14="http://schemas.microsoft.com/office/powerpoint/2010/main" val="1299872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9514B-0901-AAE6-C49D-077A0780A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7ED4D6-5B21-BFA2-E0B2-4F3A600FF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Automatyzacja i robotyzacja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5B3B22F1-18D6-0538-62D1-999E1FE20B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66212"/>
            <a:ext cx="5526024" cy="414889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3BDBE74-2D47-22FE-F03B-292B2FD5C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894" y="1566211"/>
            <a:ext cx="4245382" cy="414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70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1D951-09CD-A79C-C10E-6821DB766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4BF114-8B69-0155-09F8-0317EB868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Automatyzacja i robotyzacja</a:t>
            </a:r>
          </a:p>
        </p:txBody>
      </p:sp>
      <p:pic>
        <p:nvPicPr>
          <p:cNvPr id="7" name="Symbol zastępczy zawartości 6" descr="Obraz zawierający maszyna, w pomieszczeniu, inżynieria, stal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5A30110-AF6B-D920-3E0B-5F08B5C321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36"/>
          <a:stretch/>
        </p:blipFill>
        <p:spPr>
          <a:xfrm>
            <a:off x="611850" y="1690688"/>
            <a:ext cx="4297035" cy="4351338"/>
          </a:xfrm>
        </p:spPr>
      </p:pic>
      <p:pic>
        <p:nvPicPr>
          <p:cNvPr id="10" name="Obraz 9" descr="Obraz zawierający stal, w pomieszczeniu, przemysł, metal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AC73684-AA4C-0836-49CD-B38A992B9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235" y="1405288"/>
            <a:ext cx="6783449" cy="508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43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7378D-0D74-F5E5-45F6-A54CFCEC5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908CE3-6832-1358-3B48-170F1948D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Automatyzacja i robotyzacja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7D11C8B-CA75-7006-4C51-F3B0F1B1D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5302" y="1619063"/>
            <a:ext cx="4530909" cy="422884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E12BEF0-AF3F-9805-9CEC-03E9866CA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211" y="1855449"/>
            <a:ext cx="6671982" cy="375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70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A1530-87BA-A9C0-2F9B-43E8E2354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958E915-CD9F-FFF9-F24D-926860CE7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Automatyzacja i robotyzacja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199DA00-F4E0-1334-3B3B-D0FE520F6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3624"/>
            <a:ext cx="10515600" cy="461333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l-PL" dirty="0"/>
              <a:t>Działania własne – zasoby ludzkie, kompetencje i wiedza, koszt prób i testów oraz materiałów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Cyfrowe modele wykrojników – testy obciążeniowe, próby wytrzymałościowe i niezawodnościowe, testowanie nowych materiałów na elementy tnące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Finansowanie </a:t>
            </a:r>
            <a:r>
              <a:rPr lang="pl-PL" dirty="0" err="1"/>
              <a:t>NCBiR</a:t>
            </a:r>
            <a:r>
              <a:rPr lang="pl-PL" dirty="0"/>
              <a:t> – koncepcja, wniosek i zarządzanie projektem własne, wykonanie zewnętrzne</a:t>
            </a:r>
          </a:p>
          <a:p>
            <a:pPr lvl="1"/>
            <a:r>
              <a:rPr lang="pl-PL" dirty="0"/>
              <a:t>„To nie jest proste” – model finansowo-biznesowy </a:t>
            </a:r>
          </a:p>
          <a:p>
            <a:pPr lvl="1"/>
            <a:r>
              <a:rPr lang="pl-PL" dirty="0"/>
              <a:t>„To nie są tanie rzeczy”</a:t>
            </a:r>
          </a:p>
          <a:p>
            <a:pPr lvl="1"/>
            <a:r>
              <a:rPr lang="pl-PL" dirty="0"/>
              <a:t>Panel ekspercki  - jak przetrwać?</a:t>
            </a:r>
          </a:p>
        </p:txBody>
      </p:sp>
    </p:spTree>
    <p:extLst>
      <p:ext uri="{BB962C8B-B14F-4D97-AF65-F5344CB8AC3E}">
        <p14:creationId xmlns:p14="http://schemas.microsoft.com/office/powerpoint/2010/main" val="3943946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401F0-F690-1930-EC47-85553D679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231369-8149-44EC-B56B-3CD865757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Automatyzacja i robotyzacja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4E5FD0DC-0363-4EB3-112C-AE117E142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165566"/>
            <a:ext cx="9291169" cy="1327309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1E02FD9-D35B-1A0B-BB77-B4E1A2FA5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10791" y="1666159"/>
            <a:ext cx="7291448" cy="349940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CE67FE6-6FAF-67BD-725B-99A223AD5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2594" y="1934937"/>
            <a:ext cx="5547841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9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58C66C-3D15-654B-D9F7-F67E541B1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Energia elektryczna - cena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00F419FC-6C80-551D-8E03-08A4E55E7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0461" y="1490889"/>
            <a:ext cx="7734845" cy="4978012"/>
          </a:xfrm>
        </p:spPr>
      </p:pic>
      <p:sp>
        <p:nvSpPr>
          <p:cNvPr id="9" name="Dymek mowy: prostokąt z zaokrąglonymi rogami 8">
            <a:extLst>
              <a:ext uri="{FF2B5EF4-FFF2-40B4-BE49-F238E27FC236}">
                <a16:creationId xmlns:a16="http://schemas.microsoft.com/office/drawing/2014/main" id="{23BC42BB-ACDC-2CE4-DB1C-942B0B88E3C6}"/>
              </a:ext>
            </a:extLst>
          </p:cNvPr>
          <p:cNvSpPr/>
          <p:nvPr/>
        </p:nvSpPr>
        <p:spPr>
          <a:xfrm>
            <a:off x="6538231" y="2816452"/>
            <a:ext cx="1421946" cy="815748"/>
          </a:xfrm>
          <a:prstGeom prst="wedgeRoundRectCallout">
            <a:avLst>
              <a:gd name="adj1" fmla="val -76527"/>
              <a:gd name="adj2" fmla="val 57495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Polska 0,22$/ kWh</a:t>
            </a:r>
          </a:p>
        </p:txBody>
      </p:sp>
      <p:sp>
        <p:nvSpPr>
          <p:cNvPr id="10" name="Dymek mowy: prostokąt z zaokrąglonymi rogami 9">
            <a:extLst>
              <a:ext uri="{FF2B5EF4-FFF2-40B4-BE49-F238E27FC236}">
                <a16:creationId xmlns:a16="http://schemas.microsoft.com/office/drawing/2014/main" id="{2C31793E-5C7A-4073-F86D-649CF0C93A94}"/>
              </a:ext>
            </a:extLst>
          </p:cNvPr>
          <p:cNvSpPr/>
          <p:nvPr/>
        </p:nvSpPr>
        <p:spPr>
          <a:xfrm>
            <a:off x="8806542" y="4115141"/>
            <a:ext cx="1421946" cy="815748"/>
          </a:xfrm>
          <a:prstGeom prst="wedgeRoundRectCallout">
            <a:avLst>
              <a:gd name="adj1" fmla="val -109255"/>
              <a:gd name="adj2" fmla="val -31579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Chiny 0,08$/ kWh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A95FCC0-4113-CCC9-E589-0BB629E8D398}"/>
              </a:ext>
            </a:extLst>
          </p:cNvPr>
          <p:cNvSpPr txBox="1"/>
          <p:nvPr/>
        </p:nvSpPr>
        <p:spPr>
          <a:xfrm>
            <a:off x="8609785" y="6468901"/>
            <a:ext cx="3582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/>
              <a:t>Źródło: World </a:t>
            </a:r>
            <a:r>
              <a:rPr lang="pl-PL" sz="1100" dirty="0" err="1"/>
              <a:t>population</a:t>
            </a:r>
            <a:r>
              <a:rPr lang="pl-PL" sz="1100" dirty="0"/>
              <a:t> </a:t>
            </a:r>
            <a:r>
              <a:rPr lang="pl-PL" sz="1100" dirty="0" err="1"/>
              <a:t>review</a:t>
            </a:r>
            <a:endParaRPr lang="pl-PL" sz="1100" dirty="0"/>
          </a:p>
        </p:txBody>
      </p:sp>
    </p:spTree>
    <p:extLst>
      <p:ext uri="{BB962C8B-B14F-4D97-AF65-F5344CB8AC3E}">
        <p14:creationId xmlns:p14="http://schemas.microsoft.com/office/powerpoint/2010/main" val="4065526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3E01D-D343-15BA-0623-54E4851E8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89DD89-2289-5DA5-55B8-E4AF3B546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Automatyzacja i robotyzacja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9FE4D7BF-08E1-B1D2-5B56-225C4AC4C7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67891"/>
            <a:ext cx="8333232" cy="3892497"/>
          </a:xfr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1F796C3-53AF-C063-69E7-B23400005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165566"/>
            <a:ext cx="9291169" cy="132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4052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D0B0D-71F3-B790-53DC-26F1C2350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9D686E-B479-D3E9-F789-28FD42496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Automatyzacja i robotyzacja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DE537FE-DA40-4DFE-D841-812DE8734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3624"/>
            <a:ext cx="10515600" cy="4613339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dirty="0"/>
              <a:t>Działania własne – zasoby ludzkie, kompetencje i wiedza, koszt prób i testów oraz materiałów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Cyfrowe modele wykrojników – testy obciążeniowe, próby wytrzymałościowe i niezawodnościowe, testowanie nowych materiałów na elementy tnące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Finansowanie </a:t>
            </a:r>
            <a:r>
              <a:rPr lang="pl-PL" dirty="0" err="1"/>
              <a:t>NCBiR</a:t>
            </a:r>
            <a:r>
              <a:rPr lang="pl-PL" dirty="0"/>
              <a:t> – koncepcja, wniosek i zarządzanie projektem własne, wykonanie zewnętrzne</a:t>
            </a:r>
          </a:p>
          <a:p>
            <a:pPr lvl="1"/>
            <a:r>
              <a:rPr lang="pl-PL" dirty="0"/>
              <a:t>„To nie jest proste” – model finansowy </a:t>
            </a:r>
          </a:p>
          <a:p>
            <a:pPr lvl="1"/>
            <a:r>
              <a:rPr lang="pl-PL" dirty="0"/>
              <a:t>„To nie są tanie rzeczy”</a:t>
            </a:r>
          </a:p>
          <a:p>
            <a:pPr lvl="1"/>
            <a:r>
              <a:rPr lang="pl-PL" dirty="0"/>
              <a:t>Panel ekspercki  - jak przetrwać? Działania zewnętrzne – praktycznie tak nie działamy.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Działania zewnętrzne – praktycznie tak nie działamy, ale doradztwo – tak!</a:t>
            </a:r>
          </a:p>
          <a:p>
            <a:pPr marL="914400" lvl="1" indent="-457200">
              <a:buFont typeface="+mj-lt"/>
              <a:buAutoNum type="arabicPeriod"/>
            </a:pPr>
            <a:endParaRPr lang="pl-PL" dirty="0"/>
          </a:p>
          <a:p>
            <a:pPr lvl="1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4028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F2A23-8E76-3FDE-0A7E-ADADBECB1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EBDBDE-9E54-DBAA-ABDA-12861FB53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48" y="637039"/>
            <a:ext cx="3984057" cy="2791961"/>
          </a:xfrm>
        </p:spPr>
        <p:txBody>
          <a:bodyPr>
            <a:normAutofit/>
          </a:bodyPr>
          <a:lstStyle/>
          <a:p>
            <a:r>
              <a:rPr lang="pl-PL" dirty="0"/>
              <a:t>Odporność procesów </a:t>
            </a:r>
            <a:br>
              <a:rPr lang="pl-PL" dirty="0"/>
            </a:br>
            <a:r>
              <a:rPr lang="pl-PL" dirty="0"/>
              <a:t>wytwórczych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F608609-D02C-FD91-5ED5-9D131C159F17}"/>
              </a:ext>
            </a:extLst>
          </p:cNvPr>
          <p:cNvSpPr txBox="1"/>
          <p:nvPr/>
        </p:nvSpPr>
        <p:spPr>
          <a:xfrm>
            <a:off x="9866376" y="6468901"/>
            <a:ext cx="23256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/>
              <a:t>Źródło: AI i opracowanie własne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82591E1-D25A-1A11-99D4-FC15F44A6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6005" y="319841"/>
            <a:ext cx="5952711" cy="5902634"/>
          </a:xfrm>
          <a:prstGeom prst="rect">
            <a:avLst/>
          </a:prstGeom>
        </p:spPr>
      </p:pic>
      <p:sp>
        <p:nvSpPr>
          <p:cNvPr id="6" name="Owal 5">
            <a:extLst>
              <a:ext uri="{FF2B5EF4-FFF2-40B4-BE49-F238E27FC236}">
                <a16:creationId xmlns:a16="http://schemas.microsoft.com/office/drawing/2014/main" id="{BAC61AEC-E6E8-AF2F-0105-AC34D7C7C451}"/>
              </a:ext>
            </a:extLst>
          </p:cNvPr>
          <p:cNvSpPr/>
          <p:nvPr/>
        </p:nvSpPr>
        <p:spPr>
          <a:xfrm>
            <a:off x="5110213" y="1932214"/>
            <a:ext cx="6260719" cy="2993572"/>
          </a:xfrm>
          <a:prstGeom prst="ellipse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/>
          </a:p>
        </p:txBody>
      </p:sp>
    </p:spTree>
    <p:extLst>
      <p:ext uri="{BB962C8B-B14F-4D97-AF65-F5344CB8AC3E}">
        <p14:creationId xmlns:p14="http://schemas.microsoft.com/office/powerpoint/2010/main" val="2439159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242AA-F15D-B462-668C-0268E3EBE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1358EA-F79D-A36F-7D04-7C3E58910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1651" y="1443285"/>
            <a:ext cx="8991987" cy="2791961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Dziękuję za uwagę!</a:t>
            </a:r>
          </a:p>
        </p:txBody>
      </p:sp>
    </p:spTree>
    <p:extLst>
      <p:ext uri="{BB962C8B-B14F-4D97-AF65-F5344CB8AC3E}">
        <p14:creationId xmlns:p14="http://schemas.microsoft.com/office/powerpoint/2010/main" val="2326823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814A5-5924-E4BD-AE1F-BA6846AB5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1B0A8E16-C35E-701B-11B9-343723E26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36" y="1371600"/>
            <a:ext cx="3602736" cy="301905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15BC6DF-F204-A352-1D58-1C5B683DF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</p:spPr>
        <p:txBody>
          <a:bodyPr/>
          <a:lstStyle/>
          <a:p>
            <a:r>
              <a:rPr lang="pl-PL" dirty="0"/>
              <a:t>Historia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959A6FD-3391-BA69-C3D5-C958C16C9C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2561727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5B50F918-B75A-C27E-AA70-988916CEB263}"/>
              </a:ext>
            </a:extLst>
          </p:cNvPr>
          <p:cNvSpPr txBox="1"/>
          <p:nvPr/>
        </p:nvSpPr>
        <p:spPr>
          <a:xfrm>
            <a:off x="7232904" y="4626864"/>
            <a:ext cx="3602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80% produkcji to rynki energii odnawialnej Wind &amp; Hydro </a:t>
            </a:r>
          </a:p>
        </p:txBody>
      </p:sp>
    </p:spTree>
    <p:extLst>
      <p:ext uri="{BB962C8B-B14F-4D97-AF65-F5344CB8AC3E}">
        <p14:creationId xmlns:p14="http://schemas.microsoft.com/office/powerpoint/2010/main" val="2988698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7DA8C-A0B5-DDAF-4776-A9B264496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załka: w lewo 9">
            <a:extLst>
              <a:ext uri="{FF2B5EF4-FFF2-40B4-BE49-F238E27FC236}">
                <a16:creationId xmlns:a16="http://schemas.microsoft.com/office/drawing/2014/main" id="{DF81F046-32FF-3F6B-155A-9AC28509534A}"/>
              </a:ext>
            </a:extLst>
          </p:cNvPr>
          <p:cNvSpPr/>
          <p:nvPr/>
        </p:nvSpPr>
        <p:spPr>
          <a:xfrm>
            <a:off x="71445" y="1922330"/>
            <a:ext cx="11758639" cy="2042585"/>
          </a:xfrm>
          <a:prstGeom prst="leftArrow">
            <a:avLst>
              <a:gd name="adj1" fmla="val 50000"/>
              <a:gd name="adj2" fmla="val 3118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trzałka: wygięta 5">
            <a:extLst>
              <a:ext uri="{FF2B5EF4-FFF2-40B4-BE49-F238E27FC236}">
                <a16:creationId xmlns:a16="http://schemas.microsoft.com/office/drawing/2014/main" id="{D83E6DD3-8C93-7914-1C92-043F8A4B76FC}"/>
              </a:ext>
            </a:extLst>
          </p:cNvPr>
          <p:cNvSpPr/>
          <p:nvPr/>
        </p:nvSpPr>
        <p:spPr>
          <a:xfrm rot="16200000" flipV="1">
            <a:off x="3638712" y="1376112"/>
            <a:ext cx="1326231" cy="6927255"/>
          </a:xfrm>
          <a:prstGeom prst="bentArrow">
            <a:avLst>
              <a:gd name="adj1" fmla="val 50699"/>
              <a:gd name="adj2" fmla="val 50000"/>
              <a:gd name="adj3" fmla="val 37536"/>
              <a:gd name="adj4" fmla="val 4391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1B1E3DF-CEC7-432D-4680-5B89AF149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Produkty + proces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F8B8A62-D0C5-43D9-1FDB-AC62A6B13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44" y="1618060"/>
            <a:ext cx="4011492" cy="245744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12C7C123-6D26-FDF2-0F11-D07F72DACB9E}"/>
              </a:ext>
            </a:extLst>
          </p:cNvPr>
          <p:cNvSpPr txBox="1"/>
          <p:nvPr/>
        </p:nvSpPr>
        <p:spPr>
          <a:xfrm>
            <a:off x="10762488" y="6468901"/>
            <a:ext cx="14295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/>
              <a:t>Źródło: GE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938DCA9-7DFB-73E2-CE67-4395A88D0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6745" y="1563565"/>
            <a:ext cx="3296395" cy="245744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9A38637-96F3-B224-4A7F-643C8419B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0163" y="1559647"/>
            <a:ext cx="2134702" cy="250215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74715A7-6396-7A23-E61B-941D21EF2F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582" y="4175981"/>
            <a:ext cx="3685554" cy="229292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FBB6AD1F-622E-F31B-081E-B3B5903966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0820" y="4659833"/>
            <a:ext cx="1717929" cy="1717929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024F282E-56CE-0AB2-9B30-D796471DE5A9}"/>
              </a:ext>
            </a:extLst>
          </p:cNvPr>
          <p:cNvSpPr txBox="1"/>
          <p:nvPr/>
        </p:nvSpPr>
        <p:spPr>
          <a:xfrm>
            <a:off x="0" y="5661878"/>
            <a:ext cx="1377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/>
              <a:t>We1</a:t>
            </a:r>
            <a:endParaRPr lang="pl-PL" sz="3200" b="1" dirty="0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1FE3CA4A-ADC5-1A7C-09F7-832261B68E4B}"/>
              </a:ext>
            </a:extLst>
          </p:cNvPr>
          <p:cNvSpPr txBox="1"/>
          <p:nvPr/>
        </p:nvSpPr>
        <p:spPr>
          <a:xfrm>
            <a:off x="10669016" y="926797"/>
            <a:ext cx="1522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/>
              <a:t>We2</a:t>
            </a:r>
            <a:endParaRPr lang="pl-PL" sz="4800" b="1" dirty="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546C7F25-343F-64A9-8F11-5A4190DFB2A6}"/>
              </a:ext>
            </a:extLst>
          </p:cNvPr>
          <p:cNvSpPr txBox="1"/>
          <p:nvPr/>
        </p:nvSpPr>
        <p:spPr>
          <a:xfrm>
            <a:off x="71445" y="1258773"/>
            <a:ext cx="1377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/>
              <a:t>Wy</a:t>
            </a:r>
            <a:endParaRPr lang="pl-PL" sz="4800" b="1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DEC5556-37B9-390E-C781-875EF03440CF}"/>
              </a:ext>
            </a:extLst>
          </p:cNvPr>
          <p:cNvSpPr txBox="1"/>
          <p:nvPr/>
        </p:nvSpPr>
        <p:spPr>
          <a:xfrm>
            <a:off x="5037984" y="4995932"/>
            <a:ext cx="1469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4 miesiące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277F211-0152-3ABA-5EB3-0238D58C37C4}"/>
              </a:ext>
            </a:extLst>
          </p:cNvPr>
          <p:cNvSpPr txBox="1"/>
          <p:nvPr/>
        </p:nvSpPr>
        <p:spPr>
          <a:xfrm>
            <a:off x="8794252" y="2620456"/>
            <a:ext cx="734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4 </a:t>
            </a:r>
            <a:r>
              <a:rPr lang="pl-PL" dirty="0" err="1">
                <a:solidFill>
                  <a:schemeClr val="bg1"/>
                </a:solidFill>
              </a:rPr>
              <a:t>mies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921F420C-EEDE-3FEC-8E6F-FD3A21992C21}"/>
              </a:ext>
            </a:extLst>
          </p:cNvPr>
          <p:cNvSpPr txBox="1"/>
          <p:nvPr/>
        </p:nvSpPr>
        <p:spPr>
          <a:xfrm>
            <a:off x="4909722" y="2563604"/>
            <a:ext cx="734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2 </a:t>
            </a:r>
            <a:r>
              <a:rPr lang="pl-PL" dirty="0" err="1">
                <a:solidFill>
                  <a:schemeClr val="bg1"/>
                </a:solidFill>
              </a:rPr>
              <a:t>mies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625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1F55B-51C6-B034-8AED-C0CBB1810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BB960A1-EC8B-6C18-953E-4688B88EC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Rynek Wind (1) </a:t>
            </a:r>
            <a:r>
              <a:rPr lang="pl-PL" dirty="0" err="1"/>
              <a:t>Onshore</a:t>
            </a:r>
            <a:r>
              <a:rPr lang="pl-PL" dirty="0"/>
              <a:t> i </a:t>
            </a:r>
            <a:r>
              <a:rPr lang="pl-PL" dirty="0" err="1"/>
              <a:t>Offshore</a:t>
            </a:r>
            <a:endParaRPr lang="pl-PL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8E39FE7-BC8F-CAFE-BC1F-F92032224F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78" y="1554730"/>
            <a:ext cx="4830500" cy="395091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AF40F9D-A86B-2688-3D59-73148825B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550" y="1554730"/>
            <a:ext cx="5084894" cy="39509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658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FCF7E-53DB-A94A-7903-2135EC642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D44BB326-9BB7-DB86-2604-032ED0A702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6052" y="2487168"/>
            <a:ext cx="3932237" cy="1883664"/>
          </a:xfrm>
        </p:spPr>
        <p:txBody>
          <a:bodyPr>
            <a:normAutofit lnSpcReduction="10000"/>
          </a:bodyPr>
          <a:lstStyle/>
          <a:p>
            <a:pPr>
              <a:lnSpc>
                <a:spcPct val="170000"/>
              </a:lnSpc>
            </a:pPr>
            <a:r>
              <a:rPr lang="pl-PL" sz="2400" b="1" dirty="0"/>
              <a:t>2/3 wiatraków produkują firmy z Państwa Środka – głównie On-</a:t>
            </a:r>
            <a:r>
              <a:rPr lang="pl-PL" sz="2400" b="1" dirty="0" err="1"/>
              <a:t>shore</a:t>
            </a:r>
            <a:endParaRPr lang="pl-PL" sz="2400" b="1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E347FC6-4703-FDB7-2345-D82ADAC36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245" y="251890"/>
            <a:ext cx="5468334" cy="6354220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89E6982F-5FB9-03D2-B9C8-4C291A92780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8053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400" dirty="0"/>
              <a:t>Rynek Wind (2)</a:t>
            </a:r>
          </a:p>
        </p:txBody>
      </p:sp>
    </p:spTree>
    <p:extLst>
      <p:ext uri="{BB962C8B-B14F-4D97-AF65-F5344CB8AC3E}">
        <p14:creationId xmlns:p14="http://schemas.microsoft.com/office/powerpoint/2010/main" val="3032355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C2F84-0076-CAA5-F947-AD5767B16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0B4FA0-1EE4-C192-F34D-005F5EDCB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Rynek Wind (3)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609AE91-0AC8-0A5B-BE9B-EC9EF2CA9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558" y="252609"/>
            <a:ext cx="5221464" cy="6352782"/>
          </a:xfrm>
          <a:prstGeom prst="rect">
            <a:avLst/>
          </a:prstGeom>
        </p:spPr>
      </p:pic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675FBA98-5A30-BEB5-9DD2-28CCB8BF9889}"/>
              </a:ext>
            </a:extLst>
          </p:cNvPr>
          <p:cNvSpPr txBox="1">
            <a:spLocks/>
          </p:cNvSpPr>
          <p:nvPr/>
        </p:nvSpPr>
        <p:spPr>
          <a:xfrm>
            <a:off x="838200" y="2307657"/>
            <a:ext cx="3932237" cy="101305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3200" dirty="0"/>
              <a:t>½ energii z wiatraków powstaje w Chinach</a:t>
            </a:r>
          </a:p>
        </p:txBody>
      </p:sp>
      <p:sp>
        <p:nvSpPr>
          <p:cNvPr id="7" name="Symbol zastępczy tekstu 5">
            <a:extLst>
              <a:ext uri="{FF2B5EF4-FFF2-40B4-BE49-F238E27FC236}">
                <a16:creationId xmlns:a16="http://schemas.microsoft.com/office/drawing/2014/main" id="{C529338F-39FC-7899-532F-BB371CA8B830}"/>
              </a:ext>
            </a:extLst>
          </p:cNvPr>
          <p:cNvSpPr txBox="1">
            <a:spLocks/>
          </p:cNvSpPr>
          <p:nvPr/>
        </p:nvSpPr>
        <p:spPr>
          <a:xfrm>
            <a:off x="838199" y="5203258"/>
            <a:ext cx="3932237" cy="639278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3200" dirty="0"/>
              <a:t>Dania 7,510 MW </a:t>
            </a:r>
            <a:r>
              <a:rPr lang="pl-PL" sz="3200" dirty="0">
                <a:sym typeface="Wingdings" panose="05000000000000000000" pitchFamily="2" charset="2"/>
              </a:rPr>
              <a:t> 60% </a:t>
            </a:r>
            <a:r>
              <a:rPr lang="pl-PL" sz="3200" dirty="0" err="1">
                <a:sym typeface="Wingdings" panose="05000000000000000000" pitchFamily="2" charset="2"/>
              </a:rPr>
              <a:t>mix’u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2865546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9CEBF-3BEF-C6B1-19D9-267FBBBF4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687A44-08D3-616D-2832-6067D8AFE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Rynek Wind (4) </a:t>
            </a:r>
            <a:r>
              <a:rPr lang="pl-PL" dirty="0" err="1"/>
              <a:t>Offshore</a:t>
            </a: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8F7E497-3032-DD88-1885-C88E3C068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7155" y="462421"/>
            <a:ext cx="4141287" cy="57052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2" descr="image009">
            <a:extLst>
              <a:ext uri="{FF2B5EF4-FFF2-40B4-BE49-F238E27FC236}">
                <a16:creationId xmlns:a16="http://schemas.microsoft.com/office/drawing/2014/main" id="{79BC421C-1478-0473-F38E-836648973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95582"/>
            <a:ext cx="6145182" cy="42767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55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F7F5C-6C72-DAA5-9976-A489A1B09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2FC261-6951-7895-F2DE-DFB831475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Rynek Wind (5) </a:t>
            </a:r>
            <a:r>
              <a:rPr lang="pl-PL" dirty="0" err="1"/>
              <a:t>Onshore</a:t>
            </a:r>
            <a:r>
              <a:rPr lang="pl-PL" dirty="0"/>
              <a:t> i </a:t>
            </a:r>
            <a:r>
              <a:rPr lang="pl-PL" dirty="0" err="1"/>
              <a:t>Offshore</a:t>
            </a:r>
            <a:r>
              <a:rPr lang="pl-PL" dirty="0"/>
              <a:t> Europa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EC923AA-F93B-5701-C454-D450812D5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017" y="1422228"/>
            <a:ext cx="8238707" cy="50961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40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</TotalTime>
  <Words>441</Words>
  <Application>Microsoft Office PowerPoint</Application>
  <PresentationFormat>Panoramiczny</PresentationFormat>
  <Paragraphs>77</Paragraphs>
  <Slides>23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9" baseType="lpstr">
      <vt:lpstr>-apple-system</vt:lpstr>
      <vt:lpstr>Aptos</vt:lpstr>
      <vt:lpstr>Aptos Display</vt:lpstr>
      <vt:lpstr>Arial</vt:lpstr>
      <vt:lpstr>Wingdings</vt:lpstr>
      <vt:lpstr>Motyw pakietu Office</vt:lpstr>
      <vt:lpstr>Praktyczna strona cyfryzacji i robotyzacji produkcji w kontekście odporności procesów wytwórczych</vt:lpstr>
      <vt:lpstr>Energia elektryczna - cena</vt:lpstr>
      <vt:lpstr>Historia</vt:lpstr>
      <vt:lpstr>Produkty + proces</vt:lpstr>
      <vt:lpstr>Rynek Wind (1) Onshore i Offshore</vt:lpstr>
      <vt:lpstr>Prezentacja programu PowerPoint</vt:lpstr>
      <vt:lpstr>Rynek Wind (3)</vt:lpstr>
      <vt:lpstr>Rynek Wind (4) Offshore</vt:lpstr>
      <vt:lpstr>Rynek Wind (5) Onshore i Offshore Europa</vt:lpstr>
      <vt:lpstr>Rynek Hydro</vt:lpstr>
      <vt:lpstr>Przykłady działań</vt:lpstr>
      <vt:lpstr>Mapa strategii wg R. Kaplana – D. Nortona</vt:lpstr>
      <vt:lpstr>Rozwój kompetencji</vt:lpstr>
      <vt:lpstr>Automatyzacja i robotyzacja</vt:lpstr>
      <vt:lpstr>Automatyzacja i robotyzacja</vt:lpstr>
      <vt:lpstr>Automatyzacja i robotyzacja</vt:lpstr>
      <vt:lpstr>Automatyzacja i robotyzacja</vt:lpstr>
      <vt:lpstr>Automatyzacja i robotyzacja</vt:lpstr>
      <vt:lpstr>Automatyzacja i robotyzacja</vt:lpstr>
      <vt:lpstr>Automatyzacja i robotyzacja</vt:lpstr>
      <vt:lpstr>Automatyzacja i robotyzacja</vt:lpstr>
      <vt:lpstr>Odporność procesów  wytwórczych</vt:lpstr>
      <vt:lpstr>Dziękuję za uwagę!</vt:lpstr>
    </vt:vector>
  </TitlesOfParts>
  <Company>DONAKO Sp. z o.o.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Chrzanowski Arkadiusz</dc:creator>
  <cp:lastModifiedBy>Chrzanowski Arkadiusz</cp:lastModifiedBy>
  <cp:revision>19</cp:revision>
  <dcterms:created xsi:type="dcterms:W3CDTF">2025-05-05T04:53:51Z</dcterms:created>
  <dcterms:modified xsi:type="dcterms:W3CDTF">2025-05-26T04:44:52Z</dcterms:modified>
</cp:coreProperties>
</file>