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8319FB-D65D-4D28-A66F-CA153CF93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A86B67-58E1-4556-ACE8-561B174A3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16C9A2-7E2B-4846-B636-FBDFE511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E2F4EA-92A6-4258-8C92-87D028BC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508D2F-7825-48E3-B2C4-4D6C5681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6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42CFE-5B85-4B48-8384-CA1BF6B4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6AE668-12E2-42EF-9B22-4F8E79002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FC5A29-2363-44A1-AC2C-190AFB1F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150F8A-DF7A-46EB-B635-9F2DF911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3BB489-73FC-4BFD-9034-3BE6DB1A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85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8946D4C-BB22-4E79-A8CB-1B4558B27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4154AC-3650-4C97-A2F2-375808B93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616A09-B16F-48D7-A916-945FF55E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CE5A68-2231-4C54-BABC-1DCC0D41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F3AEA-052F-4D60-9267-B3832518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59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8E7CB-180D-4AE1-9CEB-CA4CC141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567C3F-D0F3-4F01-AD09-93D470539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B57391-A6AC-4AB3-BF57-D165471F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A4A575-841F-4E11-A159-9B46E46C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2A2423-938A-4CA1-AF9A-190C7515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1C8CC-9569-430A-9C62-F777D9AF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B87DE6-5633-4EB3-BE42-5021D545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5D9D2E-1123-4795-A724-7C86478D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B5CA2E-135B-4F85-A098-F1F8C89B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98ED3B-1846-4FBA-A7FD-DB3A3D04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59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E503CD-FD0B-452F-A5A3-80C1394F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1A092B-1382-4F76-A504-D44A3412C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04FFAD-5041-4B8F-9685-71331F8C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7644B2-23E4-4282-B442-2C74BB53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0DCAB0-5489-4E68-AF8E-3CD0699E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CA3276-3A61-4EF2-B9E7-BACD55C6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09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F5292D-236F-4C82-B1EB-AAC4DEC5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418445-6C15-4FF5-844D-230FABE7F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C04646-FE3B-4FD9-AFB6-A2AF2591D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CDCE2B-7E26-48B0-A22F-C7FB3074C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F737D0-004D-4DA3-BA33-2C1D80FF8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7EB0E3E-069E-45C6-A359-8F187701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13FE30-BC1B-4173-8199-ED1172DB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2544D84-72EA-4F60-9D8C-D5248790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81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0D0BF-8207-4E45-9C0F-96E7B51E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E51625A-6591-4389-AE61-335ACD34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CB8740E-EAD5-4E19-BB37-B1E00D73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D3DED9-AFB6-4AC2-973E-1FCA7D0F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630A29E-B79B-4E66-9347-548FEC78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1173C58-94C4-447F-B39A-859044CC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D02639-A58D-4765-ABC3-C06AC38A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8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BB98C-0838-4DB2-A2CF-8D421B65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2F80C-852B-4176-B0AB-E8404E1A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43F88A-2087-4DB3-A89F-CBBAAB743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9DB4C3-4B0A-44AB-903D-0FA5F2C0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9632F3-865C-4877-88DB-77487E5C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36FF64-B26E-4542-B032-1E2C30C0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08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D6310-B22C-49B5-8D6F-96F434C9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1F9C2C8-A79C-4F7B-B46F-F4D156CE4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621C4-9CD7-48C7-8A92-8E28C153F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4C3704-32D4-414B-AD12-5D9AFB21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613C8F-CAA0-4FA0-A9B3-C038904E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B441D1-3B84-4223-B92A-BFDD524B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4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97A646-E8BE-4298-88CF-8FE863DC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71C824-7722-4337-A3AE-4AE654BC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EE60C4-2C48-4103-8103-3B57A75A1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CB86-D0FE-45F4-B259-52598FBB5187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599F12-AA76-4782-AA81-49846E96E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DA2506-AD68-4FFC-A0ED-4D11BE06A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592CD-617A-4E1C-A6B0-B56D71C57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9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z@agc.com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z@agc.com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70AFF5B7-5191-44C7-93DF-160E0393458E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C9F18D-64D6-4FC0-8559-52E0476ED88E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A0935A-6203-4C5D-9C9F-EAAD9C47CCB8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617551A-B6A8-4816-AA8C-3C52633930FC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7B74346-1ECB-49DB-93AE-8F012853B390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3DD6BF4-0512-45DE-9DBA-652A537D8117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A9A60237-37B6-A089-5DDC-18721562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310" b="16928"/>
          <a:stretch/>
        </p:blipFill>
        <p:spPr>
          <a:xfrm>
            <a:off x="2854936" y="1348296"/>
            <a:ext cx="1440089" cy="144051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A99AFB7-5FE4-CC86-8D93-B1D601C50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4809574" y="1348296"/>
            <a:ext cx="4319452" cy="1440510"/>
          </a:xfrm>
          <a:prstGeom prst="rect">
            <a:avLst/>
          </a:prstGeom>
        </p:spPr>
      </p:pic>
      <p:sp>
        <p:nvSpPr>
          <p:cNvPr id="4" name="pole tekstowe 12">
            <a:extLst>
              <a:ext uri="{FF2B5EF4-FFF2-40B4-BE49-F238E27FC236}">
                <a16:creationId xmlns:a16="http://schemas.microsoft.com/office/drawing/2014/main" id="{FCEE962E-FCD6-FC5E-7FBC-994962B06081}"/>
              </a:ext>
            </a:extLst>
          </p:cNvPr>
          <p:cNvSpPr txBox="1"/>
          <p:nvPr/>
        </p:nvSpPr>
        <p:spPr>
          <a:xfrm>
            <a:off x="1045380" y="4464842"/>
            <a:ext cx="106187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Grzegorz Zwoliński </a:t>
            </a:r>
          </a:p>
          <a:p>
            <a:pPr>
              <a:lnSpc>
                <a:spcPct val="150000"/>
              </a:lnSpc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  <a:hlinkClick r:id="rId3"/>
              </a:rPr>
              <a:t>gz@agc.com.pl</a:t>
            </a: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M. 509 803 945 						Toruń, 27 maja 2025</a:t>
            </a: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pole tekstowe 12">
            <a:extLst>
              <a:ext uri="{FF2B5EF4-FFF2-40B4-BE49-F238E27FC236}">
                <a16:creationId xmlns:a16="http://schemas.microsoft.com/office/drawing/2014/main" id="{8F4F8881-9D0A-BDBC-08DE-7AF047BD1A3E}"/>
              </a:ext>
            </a:extLst>
          </p:cNvPr>
          <p:cNvSpPr txBox="1"/>
          <p:nvPr/>
        </p:nvSpPr>
        <p:spPr>
          <a:xfrm>
            <a:off x="925551" y="3301311"/>
            <a:ext cx="10850137" cy="7534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3200" b="1" dirty="0"/>
              <a:t>Produkcja, magazyn, mobilność – informatyczne inspiracje</a:t>
            </a:r>
            <a:endParaRPr lang="pl-PL" sz="3200" b="1" dirty="0">
              <a:solidFill>
                <a:srgbClr val="222222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60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65F12-EA3E-5F9F-7303-399B12D3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48A2FAC0-F0E3-6C8C-A9D1-D55DED5BD39C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D2988-E08B-8F0B-BFC4-FC5587C9DA54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B6E3D3-96BD-B038-4F8B-33FC3DDAE2B2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CFA01314-8C7D-6C26-D1FD-CE80963469EB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784548E-E06A-7942-6D58-894959AF82CC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6AD66C39-BD2C-F43E-F02B-11117D2FC0A1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7CFBEBC5-568E-E33A-8F14-6F0DF0101422}"/>
              </a:ext>
            </a:extLst>
          </p:cNvPr>
          <p:cNvSpPr txBox="1"/>
          <p:nvPr/>
        </p:nvSpPr>
        <p:spPr>
          <a:xfrm>
            <a:off x="419101" y="1576676"/>
            <a:ext cx="83439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Szybki i dokładny pomiar, prostota obsługi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Stand </a:t>
            </a:r>
            <a:r>
              <a:rPr lang="pl-PL" sz="2400" dirty="0" err="1">
                <a:solidFill>
                  <a:srgbClr val="222222"/>
                </a:solidFill>
                <a:latin typeface="Roboto" panose="02000000000000000000" pitchFamily="2" charset="0"/>
              </a:rPr>
              <a:t>alone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 lub montaż nad przenośnikami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Integracja z systemami IT lub zapis do bazy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Wymiarowanie różnych rozmiarów i kształtów (od kopert do dużych kartonów, nieregularnych kształtów)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Dane z urządzenia: waga, wymiary, kody kreskowe, zdjęcie 4K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Przedmioty, kartony, palety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Sprzedaż i wynajem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81249943-64C0-D5B9-E2FF-9F4B7B53364B}"/>
              </a:ext>
            </a:extLst>
          </p:cNvPr>
          <p:cNvSpPr txBox="1"/>
          <p:nvPr/>
        </p:nvSpPr>
        <p:spPr>
          <a:xfrm>
            <a:off x="1335312" y="456441"/>
            <a:ext cx="952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Automatyczne wymiarowanie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0FF429C8-30E0-6CE1-DEFB-DCA188484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83965FE-BC18-54CC-7F86-BD60B8C6A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2A930E-57E4-CC5F-86A2-F2F770406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102" y="1182813"/>
            <a:ext cx="2749703" cy="54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721A-7841-E041-A795-27B4D394B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7CB913D9-9A07-9771-6FF6-8615612ADB12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661CCA-45F0-6FBB-1DF8-17824E4B204C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8E8744-5567-C34F-B4A5-F28927605A77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8EDFB8C8-0599-41F2-BA93-0B976E630C1A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4514BD6-06E0-9308-5E1B-1A387967685C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33714A4-0648-302B-DAA8-9D0CBDE98202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DF25729B-2259-94DD-678E-818A5E3CE8BE}"/>
              </a:ext>
            </a:extLst>
          </p:cNvPr>
          <p:cNvSpPr txBox="1"/>
          <p:nvPr/>
        </p:nvSpPr>
        <p:spPr>
          <a:xfrm>
            <a:off x="210562" y="1067666"/>
            <a:ext cx="11021545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W pełni konfigurowalny i funkcjonalny WMS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Przyjazny </a:t>
            </a:r>
            <a:r>
              <a:rPr lang="pl-PL" sz="2400" dirty="0" err="1">
                <a:solidFill>
                  <a:srgbClr val="222222"/>
                </a:solidFill>
                <a:latin typeface="Roboto" panose="02000000000000000000" pitchFamily="2" charset="0"/>
              </a:rPr>
              <a:t>interface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 użytkownika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Szybkie i proste filtrowanie i sortowanie danych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Konfiguracja indywidualnych widoków, szybkich linków, ulubionych…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Narzędzia do konfiguracji uprawnień, przebiegu procesów i magazynu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Gotowe raporty oraz narzędzia do tworzenia własnych analiz BI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Wbudowane narzędzia do integracji z innymi systemami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Konfiguracja gotowych funkcjonalności z możliwością ich dopasowania do indywidualnych potrzeb różnych branż (3PL, farmacja, spożywcza, </a:t>
            </a:r>
            <a:r>
              <a:rPr lang="pl-PL" sz="2400" dirty="0" err="1">
                <a:solidFill>
                  <a:srgbClr val="222222"/>
                </a:solidFill>
                <a:latin typeface="Roboto" panose="02000000000000000000" pitchFamily="2" charset="0"/>
              </a:rPr>
              <a:t>ect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Dodatki: ekrany wielkoformatowe – wizualizacja wysyłek, </a:t>
            </a:r>
            <a:r>
              <a:rPr lang="pl-PL" sz="2400" dirty="0" err="1">
                <a:solidFill>
                  <a:srgbClr val="222222"/>
                </a:solidFill>
                <a:latin typeface="Roboto" panose="02000000000000000000" pitchFamily="2" charset="0"/>
              </a:rPr>
              <a:t>Etykieciarz</a:t>
            </a: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986B4D75-D68E-B74C-E318-A6CBADEB5123}"/>
              </a:ext>
            </a:extLst>
          </p:cNvPr>
          <p:cNvSpPr txBox="1"/>
          <p:nvPr/>
        </p:nvSpPr>
        <p:spPr>
          <a:xfrm>
            <a:off x="2598345" y="456441"/>
            <a:ext cx="4828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System WMS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F533E229-6371-9D75-30F4-3C6141B05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F80C5C7-3F44-2865-57C4-430B1FD70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4" name="Obraz 3" descr="Obraz zawierający budynek, ubrania, przemysł, człowi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F503E53-DBAF-408E-51C2-E439C07E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38" y="286373"/>
            <a:ext cx="4406900" cy="231241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3" name="Obraz 12" descr="Obraz zawierający logo, Grafika, design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9D9FB21-F9AC-864E-5DA6-FED05F9AC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04" y="2711600"/>
            <a:ext cx="1731111" cy="23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AC3FB-2008-F462-771C-F6C04085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2E8A4233-9DCA-6B61-3286-333A466DE9AB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B883F3-2462-5668-9D7A-14DD844A175F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8ED87D-2578-86E7-74EE-BCE509A7E5AF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89D6748F-A804-6513-F234-343C1C61FFE8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582B3F6-CE5A-7FB2-A7F6-FC811EF1BDF3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2C5155A4-471E-F12E-C35C-06AB3457CDCD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667F14CB-0180-4C5F-465E-FCCD898BBD67}"/>
              </a:ext>
            </a:extLst>
          </p:cNvPr>
          <p:cNvSpPr txBox="1"/>
          <p:nvPr/>
        </p:nvSpPr>
        <p:spPr>
          <a:xfrm>
            <a:off x="175798" y="1225883"/>
            <a:ext cx="11343412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Elastyczny, konfigurowalny i wielomodułowy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Zarządzanie, planowanie produkcją, panele dotykowe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Powiadomienia SMS / e-mail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EDI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Zarządzanie zamówieniami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Platforma B2B i B2C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Sklep internetowy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Wbudowane narzędzia do tworzenia indywidualnych rozwiązań branżowych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Zarządzanie magazynem, lokalizacje magazynowe, integracja z kurierami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222222"/>
              </a:solidFill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47310CAE-53DB-998A-FC0E-3CF44466716B}"/>
              </a:ext>
            </a:extLst>
          </p:cNvPr>
          <p:cNvSpPr txBox="1"/>
          <p:nvPr/>
        </p:nvSpPr>
        <p:spPr>
          <a:xfrm>
            <a:off x="2598345" y="456441"/>
            <a:ext cx="4828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System ERP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E233215-62BA-11F2-B115-072058DA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56597C8-7856-536E-7055-CCBB6E2BF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15" name="Obraz 14" descr="Obraz zawierający tekst, zrzut ekranu, osoba, technolog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EC62275-7443-A793-719B-E3C768247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71" y="1220886"/>
            <a:ext cx="3672976" cy="3672976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6180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D3CD4-EA58-D1A4-C849-DF89D546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EA6DFF0-A21E-87BB-3881-29816C616EBC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314D22-09BA-BEE2-6A82-6F87B5844E2A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7C6C2F-8EFF-D3E8-B983-2DAA35330896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B3F0CEBC-67C7-64AF-EB3E-2B502F1CCE0E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AD19C0E4-BB8A-07EB-A377-24BE5E32B255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8CABE6A-8116-DE0C-35B2-723E4E30FF7D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C6967154-FFBF-8856-74E3-2E2FDDD56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310" b="16928"/>
          <a:stretch/>
        </p:blipFill>
        <p:spPr>
          <a:xfrm>
            <a:off x="2854936" y="1348296"/>
            <a:ext cx="1440089" cy="144051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904C52A-79FA-B89E-7DA9-D318AB66C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4809574" y="1348296"/>
            <a:ext cx="4319452" cy="1440510"/>
          </a:xfrm>
          <a:prstGeom prst="rect">
            <a:avLst/>
          </a:prstGeom>
        </p:spPr>
      </p:pic>
      <p:sp>
        <p:nvSpPr>
          <p:cNvPr id="4" name="pole tekstowe 12">
            <a:extLst>
              <a:ext uri="{FF2B5EF4-FFF2-40B4-BE49-F238E27FC236}">
                <a16:creationId xmlns:a16="http://schemas.microsoft.com/office/drawing/2014/main" id="{96659C60-695E-AC50-7591-7500B7E5BBF5}"/>
              </a:ext>
            </a:extLst>
          </p:cNvPr>
          <p:cNvSpPr txBox="1"/>
          <p:nvPr/>
        </p:nvSpPr>
        <p:spPr>
          <a:xfrm>
            <a:off x="1156893" y="5591577"/>
            <a:ext cx="106187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Grzegorz Zwoliński 	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  <a:hlinkClick r:id="rId3"/>
              </a:rPr>
              <a:t>gz@agc.com.pl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	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M. 509 803 945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						</a:t>
            </a: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pole tekstowe 12">
            <a:extLst>
              <a:ext uri="{FF2B5EF4-FFF2-40B4-BE49-F238E27FC236}">
                <a16:creationId xmlns:a16="http://schemas.microsoft.com/office/drawing/2014/main" id="{A836F18F-FCD6-50F5-947C-2939846A096F}"/>
              </a:ext>
            </a:extLst>
          </p:cNvPr>
          <p:cNvSpPr txBox="1"/>
          <p:nvPr/>
        </p:nvSpPr>
        <p:spPr>
          <a:xfrm>
            <a:off x="925551" y="3301311"/>
            <a:ext cx="10850137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222222"/>
                </a:solidFill>
                <a:latin typeface="Roboto" panose="02000000000000000000" pitchFamily="2" charset="0"/>
              </a:rPr>
              <a:t>Dziękuję za uwagę.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222222"/>
                </a:solidFill>
                <a:latin typeface="Roboto" panose="02000000000000000000" pitchFamily="2" charset="0"/>
              </a:rPr>
              <a:t>Zapraszam do naszego stoiska. </a:t>
            </a:r>
          </a:p>
        </p:txBody>
      </p:sp>
    </p:spTree>
    <p:extLst>
      <p:ext uri="{BB962C8B-B14F-4D97-AF65-F5344CB8AC3E}">
        <p14:creationId xmlns:p14="http://schemas.microsoft.com/office/powerpoint/2010/main" val="389669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70AFF5B7-5191-44C7-93DF-160E0393458E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C9F18D-64D6-4FC0-8559-52E0476ED88E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A0935A-6203-4C5D-9C9F-EAAD9C47CCB8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617551A-B6A8-4816-AA8C-3C52633930FC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7B74346-1ECB-49DB-93AE-8F012853B390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3DD6BF4-0512-45DE-9DBA-652A537D8117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E3E1F5B0-A4A2-4064-B1B9-2ACF6A72676D}"/>
              </a:ext>
            </a:extLst>
          </p:cNvPr>
          <p:cNvSpPr txBox="1"/>
          <p:nvPr/>
        </p:nvSpPr>
        <p:spPr>
          <a:xfrm>
            <a:off x="654897" y="1576676"/>
            <a:ext cx="78311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Ponad 20 lat doświadczenia (od 2001r.)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ntegrator systemów informatycznych.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Sp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ecjalizacja – rozwiązania do automatycznej identyfikacji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Kompleksowość realizacji: doradztwo 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 koncepcja  sprzęt  realizacja, testy, wdrożenie  wsparcie i serwis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Tworzenie indywidualnych rozwiązań do obsługi wybranych procesów.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0C344FE4-2E93-5059-2A09-6C3B121A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051ABF4-F1F3-A93E-A3D1-D83A7D10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3" name="Obraz 2" descr="Obraz zawierający tekst, logo, Czcionka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F2F2CFC-2AE6-E0FE-3F6D-180AF7BF6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77" y="1486314"/>
            <a:ext cx="1482530" cy="1110467"/>
          </a:xfrm>
          <a:prstGeom prst="rect">
            <a:avLst/>
          </a:prstGeom>
        </p:spPr>
      </p:pic>
      <p:pic>
        <p:nvPicPr>
          <p:cNvPr id="4" name="Obraz 3" descr="Obraz zawierający tekst, Czcionka, zrzut ekranu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4ED488B-A9C9-87BB-B98C-7A326970D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21" y="4803542"/>
            <a:ext cx="1696441" cy="1174942"/>
          </a:xfrm>
          <a:prstGeom prst="rect">
            <a:avLst/>
          </a:prstGeom>
        </p:spPr>
      </p:pic>
      <p:pic>
        <p:nvPicPr>
          <p:cNvPr id="15" name="Obraz 14" descr="Obraz zawierający tekst, menu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55DD636-729C-9656-2933-F871239CA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5" y="2839335"/>
            <a:ext cx="2204839" cy="172572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8C27CA1-4DAD-1C95-4948-6FEF33421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561" y="1118791"/>
            <a:ext cx="1552050" cy="241516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2957F19-D411-D967-2FA0-1B3B41701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6559" y="3856112"/>
            <a:ext cx="1290041" cy="2415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255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70AFF5B7-5191-44C7-93DF-160E0393458E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C9F18D-64D6-4FC0-8559-52E0476ED88E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A0935A-6203-4C5D-9C9F-EAAD9C47CCB8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617551A-B6A8-4816-AA8C-3C52633930FC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7B74346-1ECB-49DB-93AE-8F012853B390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3DD6BF4-0512-45DE-9DBA-652A537D8117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39" name="pole tekstowe 14">
            <a:extLst>
              <a:ext uri="{FF2B5EF4-FFF2-40B4-BE49-F238E27FC236}">
                <a16:creationId xmlns:a16="http://schemas.microsoft.com/office/drawing/2014/main" id="{96870B3F-251C-49B6-8416-5DF841C2A354}"/>
              </a:ext>
            </a:extLst>
          </p:cNvPr>
          <p:cNvSpPr txBox="1"/>
          <p:nvPr/>
        </p:nvSpPr>
        <p:spPr>
          <a:xfrm>
            <a:off x="1254387" y="362364"/>
            <a:ext cx="9521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000" b="1" dirty="0">
                <a:solidFill>
                  <a:srgbClr val="222222"/>
                </a:solidFill>
                <a:latin typeface="Roboto" panose="02000000000000000000" pitchFamily="2" charset="0"/>
              </a:rPr>
              <a:t>Obszary inspiracji</a:t>
            </a:r>
            <a:endParaRPr lang="pl-PL" sz="4000" dirty="0"/>
          </a:p>
        </p:txBody>
      </p:sp>
      <p:sp>
        <p:nvSpPr>
          <p:cNvPr id="40" name="pole tekstowe 1">
            <a:extLst>
              <a:ext uri="{FF2B5EF4-FFF2-40B4-BE49-F238E27FC236}">
                <a16:creationId xmlns:a16="http://schemas.microsoft.com/office/drawing/2014/main" id="{79CA3BA2-34FD-4D74-8E97-D39FA75F25D9}"/>
              </a:ext>
            </a:extLst>
          </p:cNvPr>
          <p:cNvSpPr txBox="1"/>
          <p:nvPr/>
        </p:nvSpPr>
        <p:spPr>
          <a:xfrm>
            <a:off x="839210" y="946655"/>
            <a:ext cx="235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Automatyczna identyfikacja: 1D/2D</a:t>
            </a:r>
          </a:p>
        </p:txBody>
      </p:sp>
      <p:sp>
        <p:nvSpPr>
          <p:cNvPr id="41" name="pole tekstowe 20">
            <a:extLst>
              <a:ext uri="{FF2B5EF4-FFF2-40B4-BE49-F238E27FC236}">
                <a16:creationId xmlns:a16="http://schemas.microsoft.com/office/drawing/2014/main" id="{18C9C04D-866C-450E-8149-79246A32F062}"/>
              </a:ext>
            </a:extLst>
          </p:cNvPr>
          <p:cNvSpPr txBox="1"/>
          <p:nvPr/>
        </p:nvSpPr>
        <p:spPr>
          <a:xfrm>
            <a:off x="6771016" y="108515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Systemy wizyjne</a:t>
            </a:r>
            <a:endParaRPr lang="pl-P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pole tekstowe 21">
            <a:extLst>
              <a:ext uri="{FF2B5EF4-FFF2-40B4-BE49-F238E27FC236}">
                <a16:creationId xmlns:a16="http://schemas.microsoft.com/office/drawing/2014/main" id="{2D0CCAF6-EE88-4B35-AF69-B96C3255DF0A}"/>
              </a:ext>
            </a:extLst>
          </p:cNvPr>
          <p:cNvSpPr txBox="1"/>
          <p:nvPr/>
        </p:nvSpPr>
        <p:spPr>
          <a:xfrm>
            <a:off x="310424" y="3813900"/>
            <a:ext cx="3345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Oprogramowanie </a:t>
            </a:r>
          </a:p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do tworzenia i wydruku etykiet</a:t>
            </a:r>
          </a:p>
          <a:p>
            <a:pPr algn="ctr"/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pl-PL" dirty="0" err="1">
                <a:latin typeface="Roboto" panose="02000000000000000000" pitchFamily="2" charset="0"/>
                <a:ea typeface="Roboto" panose="02000000000000000000" pitchFamily="2" charset="0"/>
              </a:rPr>
              <a:t>Nicelabel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l-PL" dirty="0" err="1">
                <a:latin typeface="Roboto" panose="02000000000000000000" pitchFamily="2" charset="0"/>
                <a:ea typeface="Roboto" panose="02000000000000000000" pitchFamily="2" charset="0"/>
              </a:rPr>
              <a:t>BarTender</a:t>
            </a: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43" name="pole tekstowe 22">
            <a:extLst>
              <a:ext uri="{FF2B5EF4-FFF2-40B4-BE49-F238E27FC236}">
                <a16:creationId xmlns:a16="http://schemas.microsoft.com/office/drawing/2014/main" id="{3FC660B3-92A6-483C-95E6-012D68F622DE}"/>
              </a:ext>
            </a:extLst>
          </p:cNvPr>
          <p:cNvSpPr txBox="1"/>
          <p:nvPr/>
        </p:nvSpPr>
        <p:spPr>
          <a:xfrm>
            <a:off x="9470239" y="1091384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Aplikatory etykiet</a:t>
            </a:r>
          </a:p>
        </p:txBody>
      </p:sp>
      <p:sp>
        <p:nvSpPr>
          <p:cNvPr id="44" name="pole tekstowe 23">
            <a:extLst>
              <a:ext uri="{FF2B5EF4-FFF2-40B4-BE49-F238E27FC236}">
                <a16:creationId xmlns:a16="http://schemas.microsoft.com/office/drawing/2014/main" id="{AE33BF98-81DC-4D2E-911B-06FFA0DEECF3}"/>
              </a:ext>
            </a:extLst>
          </p:cNvPr>
          <p:cNvSpPr txBox="1"/>
          <p:nvPr/>
        </p:nvSpPr>
        <p:spPr>
          <a:xfrm>
            <a:off x="4116955" y="40540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System WMS</a:t>
            </a:r>
            <a:endParaRPr lang="pl-P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7" name="Picture 18" descr="NiceLabel Designer Pro / EXPRESS - projektowanie etykiet vda | IBCS POLAND  - Integracja rozwiązań IT opartych o kody kreskowe, RFID i WLAN">
            <a:extLst>
              <a:ext uri="{FF2B5EF4-FFF2-40B4-BE49-F238E27FC236}">
                <a16:creationId xmlns:a16="http://schemas.microsoft.com/office/drawing/2014/main" id="{1959399C-425B-4211-81F6-8A6A663F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9" y="4915277"/>
            <a:ext cx="1690045" cy="14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ole tekstowe 24">
            <a:extLst>
              <a:ext uri="{FF2B5EF4-FFF2-40B4-BE49-F238E27FC236}">
                <a16:creationId xmlns:a16="http://schemas.microsoft.com/office/drawing/2014/main" id="{F9BAFDA9-4B24-28F5-0337-C37608F91D74}"/>
              </a:ext>
            </a:extLst>
          </p:cNvPr>
          <p:cNvSpPr txBox="1"/>
          <p:nvPr/>
        </p:nvSpPr>
        <p:spPr>
          <a:xfrm>
            <a:off x="9516826" y="402164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Mobilny Magazynier</a:t>
            </a:r>
            <a:endParaRPr lang="pl-P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pole tekstowe 27">
            <a:extLst>
              <a:ext uri="{FF2B5EF4-FFF2-40B4-BE49-F238E27FC236}">
                <a16:creationId xmlns:a16="http://schemas.microsoft.com/office/drawing/2014/main" id="{CD973C1D-4258-8175-55D1-8292F6644EC9}"/>
              </a:ext>
            </a:extLst>
          </p:cNvPr>
          <p:cNvSpPr txBox="1"/>
          <p:nvPr/>
        </p:nvSpPr>
        <p:spPr>
          <a:xfrm>
            <a:off x="4377012" y="10706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RFID</a:t>
            </a:r>
            <a:endParaRPr lang="pl-P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pole tekstowe 28">
            <a:extLst>
              <a:ext uri="{FF2B5EF4-FFF2-40B4-BE49-F238E27FC236}">
                <a16:creationId xmlns:a16="http://schemas.microsoft.com/office/drawing/2014/main" id="{CBF3E4A7-3974-C974-7921-C921CB628778}"/>
              </a:ext>
            </a:extLst>
          </p:cNvPr>
          <p:cNvSpPr txBox="1"/>
          <p:nvPr/>
        </p:nvSpPr>
        <p:spPr>
          <a:xfrm>
            <a:off x="6826728" y="3621271"/>
            <a:ext cx="232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</a:rPr>
              <a:t>Usługi IT</a:t>
            </a:r>
          </a:p>
          <a:p>
            <a:pPr algn="ctr"/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</a:rPr>
              <a:t>(m.in. projektowanie </a:t>
            </a:r>
          </a:p>
          <a:p>
            <a:pPr algn="ctr"/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</a:rPr>
              <a:t>sieci Wi-Fi)</a:t>
            </a: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E5F97954-335C-1EE4-1008-BFE8AF4A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16" y="4695538"/>
            <a:ext cx="2058418" cy="18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id="{CD9C61A3-95F9-4BB0-57C3-080D200F7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FD82027-1F51-063B-623F-3B7E7F21C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2576D67-8FA2-89C3-19B1-8ED6CC4E2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69" y="1739575"/>
            <a:ext cx="685896" cy="170521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886C5D-2679-1FDA-2B1C-7A5072E38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975" y="1889179"/>
            <a:ext cx="1643704" cy="162302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D9C310-FBFB-01EC-C36E-190E6B683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765" y="1778136"/>
            <a:ext cx="2475974" cy="146479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8838971-6C25-7769-C54A-AFD266070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610" y="1739575"/>
            <a:ext cx="1924334" cy="15180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D7850F7-C513-DACA-9BAA-C7EA0E340D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871" y="4736421"/>
            <a:ext cx="2239071" cy="173721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0E6FD46-0B69-1301-D689-E097536E1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4255" y="1444933"/>
            <a:ext cx="1964694" cy="1964694"/>
          </a:xfrm>
          <a:prstGeom prst="rect">
            <a:avLst/>
          </a:prstGeom>
        </p:spPr>
      </p:pic>
      <p:pic>
        <p:nvPicPr>
          <p:cNvPr id="15" name="Obraz 14" descr="Obraz zawierający Czcionka, Grafika, logo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D03F4C1-410E-BE4F-455A-DF7F86D7E5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80" y="4883433"/>
            <a:ext cx="2160340" cy="9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3A55D-06F3-6C65-5E90-0CBFC9514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328EF6D3-5D45-5A14-D31F-BA2197D8F882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D63BC0-FF41-39A5-78A4-4E62CE16E81C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C5AFA4-50ED-5984-14E7-246496B5CC2D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D8237355-3CBF-592C-9797-D449B289A1FB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4992E6A-B6D9-B92B-72D8-61B734A51077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79C7F82-15C3-EFB4-69D6-A4680A32655F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009651E7-DA4E-ACB1-408E-D53E16C2050E}"/>
              </a:ext>
            </a:extLst>
          </p:cNvPr>
          <p:cNvSpPr txBox="1"/>
          <p:nvPr/>
        </p:nvSpPr>
        <p:spPr>
          <a:xfrm>
            <a:off x="210562" y="1225882"/>
            <a:ext cx="645574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lphaLcPeriod"/>
            </a:pPr>
            <a:r>
              <a:rPr lang="pl-PL" sz="2400" b="1" dirty="0">
                <a:solidFill>
                  <a:srgbClr val="222222"/>
                </a:solidFill>
                <a:latin typeface="Roboto" panose="02000000000000000000" pitchFamily="2" charset="0"/>
              </a:rPr>
              <a:t>P</a:t>
            </a:r>
            <a:r>
              <a:rPr lang="pl-PL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rzepływ i identyfikacja towarów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Załadunki i transport wewnętrzny, palety, kartony, produkty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Identyfikacja elementów metalowych (ramy, cylindry) 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pl-PL" sz="2400" b="1" dirty="0">
                <a:solidFill>
                  <a:srgbClr val="222222"/>
                </a:solidFill>
                <a:latin typeface="Roboto" panose="02000000000000000000" pitchFamily="2" charset="0"/>
              </a:rPr>
              <a:t>Kontrola dostępu </a:t>
            </a:r>
            <a:endParaRPr lang="pl-PL" sz="2400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Przepływ osób i towarów w czasie rzeczywistym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Kontrola dostępu dla wózków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D8F0DA4E-43F0-9B28-0D1F-73D40D41C136}"/>
              </a:ext>
            </a:extLst>
          </p:cNvPr>
          <p:cNvSpPr txBox="1"/>
          <p:nvPr/>
        </p:nvSpPr>
        <p:spPr>
          <a:xfrm>
            <a:off x="1335312" y="456441"/>
            <a:ext cx="952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RFID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27EDC3F6-784A-86C6-D83F-9147C1082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FF99F41-2DDC-6F04-B5B5-8E4EE17F7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A12595-A3CB-A2BB-910E-DB7346681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35" y="1376127"/>
            <a:ext cx="5435764" cy="4603091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8068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9BB0B-C4DD-6DB0-BE70-7365DD6E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19C27D47-DBB5-1FD8-740C-1E34BD7E4A23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7FE29-CFC6-F08B-D78F-B5EA42F0D9BD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FF317F-F09B-059B-713A-E3A63C0BF65E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4CE86CD1-150E-7D2C-52EF-B7C9C835BC5C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7148D3A-C33F-50CC-6F99-A5034F5FAA88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2FFE6E79-A7FD-37D7-C033-1E756F461A13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08D69198-6963-7099-8F89-2C3E7314C762}"/>
              </a:ext>
            </a:extLst>
          </p:cNvPr>
          <p:cNvSpPr txBox="1"/>
          <p:nvPr/>
        </p:nvSpPr>
        <p:spPr>
          <a:xfrm>
            <a:off x="307817" y="1321806"/>
            <a:ext cx="62649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Sekwencyjna kontrola pakowania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(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artykuły medyczne)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R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ejestracja 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etapów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realizacji zleceń na poszczególnych gniazdach produkcyjnych (e-commerce)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Identyfikacja i rejestracja poszczególnych etapów produkcji (meble)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Automatyczne skanowanie kodów z etykiet paletowych – wózki widłowe</a:t>
            </a: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1CEB22AB-30A5-0C9E-140D-24DECBF31676}"/>
              </a:ext>
            </a:extLst>
          </p:cNvPr>
          <p:cNvSpPr txBox="1"/>
          <p:nvPr/>
        </p:nvSpPr>
        <p:spPr>
          <a:xfrm>
            <a:off x="1335314" y="589438"/>
            <a:ext cx="952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Sprzęt – proces - oprogramowanie 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9A224E-EE34-AD8D-33D0-F933FE76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2861687-3014-4061-9D37-2104F746F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3F343A4-926A-5F22-BE8D-B82B8616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16" y="1438639"/>
            <a:ext cx="5190663" cy="465541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7680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3A754-DCA0-060C-5BD3-2F4FA17E9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B61EBCE-63A6-E875-4286-1E4C594B229E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783713-F21B-FCE2-1121-82A6012B5C97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44DB7-544A-2FF9-F5EB-60B20B1ECB29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BD269F95-6695-AB76-EA45-FAB1E07089CB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F5B730A-44E3-F582-611E-6714364BE2A5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2444C27-87CA-D613-8D9C-33B19ECC5BDB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6E6E36BC-9D80-9CC7-8A1D-B46195BB1660}"/>
              </a:ext>
            </a:extLst>
          </p:cNvPr>
          <p:cNvSpPr txBox="1"/>
          <p:nvPr/>
        </p:nvSpPr>
        <p:spPr>
          <a:xfrm>
            <a:off x="304801" y="1576676"/>
            <a:ext cx="56095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Identyfikacja narzędzi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Identyfikacja pracowników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Uporządkowanie i zautomatyzowanie wydań, przyjęć oraz napraw narzędzi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Raporty i zestawienia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Szybki dostęp do danych </a:t>
            </a: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0B97521E-AFC8-9D4B-15A1-562DFDB18129}"/>
              </a:ext>
            </a:extLst>
          </p:cNvPr>
          <p:cNvSpPr txBox="1"/>
          <p:nvPr/>
        </p:nvSpPr>
        <p:spPr>
          <a:xfrm>
            <a:off x="1335312" y="456441"/>
            <a:ext cx="952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Zarządzanie narzędziownią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395FB6EA-8E6A-DD9C-4DEC-1B7C0822B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CE9776B-2C6B-322B-F103-9B7539D5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6FB8218-525A-D72B-2E77-6958E09B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731523"/>
            <a:ext cx="5817208" cy="367630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4101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9BD0-A3DF-B5E0-F857-285FB2F10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0842E174-5CDB-B4BB-0ADF-DF8C9E84FEFA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2FA7FF-19A4-6431-07BE-48CA1A971570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6BC06C-A20D-DB48-D03F-41C61FB747A7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B65AEB76-10AD-23FB-3615-532532714382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EF9C23C-5606-6FC8-1F09-5252F3856B89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11DA2BE-89E4-1BDD-7A4D-7BA5C7B4E79B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EA21A99E-98CE-E070-3497-EBB3ADFCC598}"/>
              </a:ext>
            </a:extLst>
          </p:cNvPr>
          <p:cNvSpPr txBox="1"/>
          <p:nvPr/>
        </p:nvSpPr>
        <p:spPr>
          <a:xfrm>
            <a:off x="406399" y="1576676"/>
            <a:ext cx="90037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lphaLcPeriod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Oprogramowanie d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edykowane dla osób odpowiedzialnych za bezpieczeństwo systemów składowania (</a:t>
            </a:r>
            <a:r>
              <a:rPr lang="pl-PL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PRSES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) i okresowe przeglądy regałów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rejestracja uszkodzeń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monitorowanie napraw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raporty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kalendarze i planowanie przeglądów</a:t>
            </a: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lphaLcPeriod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Zgodne z normą </a:t>
            </a:r>
            <a:r>
              <a:rPr lang="pl-PL" sz="2400" b="1" dirty="0">
                <a:solidFill>
                  <a:srgbClr val="222222"/>
                </a:solidFill>
                <a:latin typeface="Roboto" panose="02000000000000000000" pitchFamily="2" charset="0"/>
              </a:rPr>
              <a:t>PN-EN-15635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4253213D-718D-4D7B-9DDF-58D67A7ED79C}"/>
              </a:ext>
            </a:extLst>
          </p:cNvPr>
          <p:cNvSpPr txBox="1"/>
          <p:nvPr/>
        </p:nvSpPr>
        <p:spPr>
          <a:xfrm>
            <a:off x="1335313" y="456441"/>
            <a:ext cx="79759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Bezpieczeństwo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575D4858-9B79-8052-9AE9-3948D9C61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330C09A-34B3-6A4A-26FE-A2860C155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EA24E57-E8C3-E300-51D5-87C725F3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19388"/>
            <a:ext cx="3314193" cy="167239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A2F6FA2-EE77-AA2B-0DC3-D74892931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571" y="402714"/>
            <a:ext cx="3082163" cy="976274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F132537-2832-4065-A2BE-6F9165DA7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88" y="1470614"/>
            <a:ext cx="2514215" cy="51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97B78-20E6-6CD5-C757-8A6A9316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1B994065-0A04-B46B-B3C9-423A39236031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44A234-9E5C-64A2-8DB4-9922E1D8896F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E13FCD-6562-015E-07C8-D334911483EC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A7531783-DEEB-7EC9-0309-0E60C34ABA2B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BA2BA44-418D-214B-7403-E8C5A90FD20A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EADF137B-E2C8-F29A-AF2F-7B8B3BE0D50B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9D0F6352-4FF3-67E2-DA4A-9CC3D54A16F6}"/>
              </a:ext>
            </a:extLst>
          </p:cNvPr>
          <p:cNvSpPr txBox="1"/>
          <p:nvPr/>
        </p:nvSpPr>
        <p:spPr>
          <a:xfrm>
            <a:off x="334536" y="1576676"/>
            <a:ext cx="74706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Automatyczna weryfikacja i kontrola jakości (wyszukiwanie odchyleń od standardu)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Monitoring osób i towarów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Weryfikacja reklamacji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Rejestracja i identyfikacja naruszeń w strefach: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bezpieczeństwo,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eliminowanie niepożądanych nawyków,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k</a:t>
            </a: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ontrola zagrożeń pożarowych i zakazu palenia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884F81FC-B78F-1438-16D7-DB9BBF932D0D}"/>
              </a:ext>
            </a:extLst>
          </p:cNvPr>
          <p:cNvSpPr txBox="1"/>
          <p:nvPr/>
        </p:nvSpPr>
        <p:spPr>
          <a:xfrm>
            <a:off x="1335312" y="456441"/>
            <a:ext cx="952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Systemy wizyjne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9606AE3A-B96A-5AD8-0196-8B24E5EE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6B1B00-561B-C351-A106-73B95BAA9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0CC77A5-E867-FB07-F95F-45472F8F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61" y="1576676"/>
            <a:ext cx="4034354" cy="374624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2336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F5BF-3244-D449-3665-6E2F4A32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8F3254AE-FF55-A8E1-5D7C-323D388E158C}"/>
              </a:ext>
            </a:extLst>
          </p:cNvPr>
          <p:cNvGrpSpPr/>
          <p:nvPr/>
        </p:nvGrpSpPr>
        <p:grpSpPr>
          <a:xfrm rot="10800000">
            <a:off x="0" y="6730350"/>
            <a:ext cx="12192000" cy="219947"/>
            <a:chOff x="0" y="0"/>
            <a:chExt cx="7771006" cy="1187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7D6F8E-47EF-CA95-82A8-017825D7A594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C2DEC0-D949-6131-B04E-D1C8546D18EE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C25F10C7-27FB-FFD4-2A5C-5D9C925DE402}"/>
              </a:ext>
            </a:extLst>
          </p:cNvPr>
          <p:cNvGrpSpPr/>
          <p:nvPr/>
        </p:nvGrpSpPr>
        <p:grpSpPr>
          <a:xfrm>
            <a:off x="0" y="-114300"/>
            <a:ext cx="12192000" cy="219947"/>
            <a:chOff x="0" y="0"/>
            <a:chExt cx="7771006" cy="118745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20FFE655-483C-DFBE-5D67-35E76DE9A6B1}"/>
                </a:ext>
              </a:extLst>
            </p:cNvPr>
            <p:cNvSpPr/>
            <p:nvPr/>
          </p:nvSpPr>
          <p:spPr>
            <a:xfrm>
              <a:off x="2628900" y="0"/>
              <a:ext cx="5142106" cy="11874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2BA077BC-0C79-9D5F-7734-324E1A4C3E8D}"/>
                </a:ext>
              </a:extLst>
            </p:cNvPr>
            <p:cNvSpPr/>
            <p:nvPr/>
          </p:nvSpPr>
          <p:spPr>
            <a:xfrm>
              <a:off x="0" y="0"/>
              <a:ext cx="2571440" cy="118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sp>
        <p:nvSpPr>
          <p:cNvPr id="22" name="pole tekstowe 12">
            <a:extLst>
              <a:ext uri="{FF2B5EF4-FFF2-40B4-BE49-F238E27FC236}">
                <a16:creationId xmlns:a16="http://schemas.microsoft.com/office/drawing/2014/main" id="{1D76A10B-E589-18E8-24E2-6CF860615DA7}"/>
              </a:ext>
            </a:extLst>
          </p:cNvPr>
          <p:cNvSpPr txBox="1"/>
          <p:nvPr/>
        </p:nvSpPr>
        <p:spPr>
          <a:xfrm>
            <a:off x="393701" y="1576676"/>
            <a:ext cx="685799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Tworzenie wzorów etykiet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Import danych z innych systemów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Wskazywanie zadań dla wybranej linii produkcyjnej (obsługa wielu maszyn)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Weryfikacja i odczyt kodu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Rejestracja i zapisywanie do bufora w bazie danych informacji o przyjęciu z produkcji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22222"/>
                </a:solidFill>
                <a:latin typeface="Roboto" panose="02000000000000000000" pitchFamily="2" charset="0"/>
              </a:rPr>
              <a:t>Palety, kartony, przedmioty</a:t>
            </a:r>
          </a:p>
        </p:txBody>
      </p:sp>
      <p:sp>
        <p:nvSpPr>
          <p:cNvPr id="23" name="pole tekstowe 14">
            <a:extLst>
              <a:ext uri="{FF2B5EF4-FFF2-40B4-BE49-F238E27FC236}">
                <a16:creationId xmlns:a16="http://schemas.microsoft.com/office/drawing/2014/main" id="{D307A013-1485-79E3-FF7E-01398CD3B2EB}"/>
              </a:ext>
            </a:extLst>
          </p:cNvPr>
          <p:cNvSpPr txBox="1"/>
          <p:nvPr/>
        </p:nvSpPr>
        <p:spPr>
          <a:xfrm>
            <a:off x="2216734" y="456441"/>
            <a:ext cx="8639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>
                <a:solidFill>
                  <a:srgbClr val="222222"/>
                </a:solidFill>
                <a:latin typeface="Roboto" panose="02000000000000000000" pitchFamily="2" charset="0"/>
              </a:rPr>
              <a:t>System druku i aplikacji etykiet</a:t>
            </a:r>
            <a:endParaRPr lang="pl-PL" sz="4400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BF73566-B688-A0A0-0975-116435FF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714" b="16928"/>
          <a:stretch/>
        </p:blipFill>
        <p:spPr>
          <a:xfrm>
            <a:off x="210562" y="286373"/>
            <a:ext cx="366275" cy="3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545FFC1-D899-7AEC-73C8-C1B925AB3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r="11624" b="16928"/>
          <a:stretch/>
        </p:blipFill>
        <p:spPr>
          <a:xfrm>
            <a:off x="654896" y="196009"/>
            <a:ext cx="1561838" cy="52086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B9C8EA2-93F0-CFAF-9FFF-A6755B52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694" y="1313436"/>
            <a:ext cx="3249711" cy="4794686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0692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545</Words>
  <Application>Microsoft Office PowerPoint</Application>
  <PresentationFormat>Panoramiczny</PresentationFormat>
  <Paragraphs>97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Pielacha</dc:creator>
  <cp:lastModifiedBy>Grzegorz Zwoliński</cp:lastModifiedBy>
  <cp:revision>26</cp:revision>
  <dcterms:created xsi:type="dcterms:W3CDTF">2022-05-18T09:39:49Z</dcterms:created>
  <dcterms:modified xsi:type="dcterms:W3CDTF">2025-05-26T07:49:41Z</dcterms:modified>
</cp:coreProperties>
</file>