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q7T9ZS40FQyfo1AkyBgalhDu24yrbfGKziKOTnfGKzU" ContentType="image/jpe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7FFE6499_E7464489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70" r:id="rId2"/>
    <p:sldId id="261" r:id="rId3"/>
    <p:sldId id="2147378321" r:id="rId4"/>
    <p:sldId id="274" r:id="rId5"/>
    <p:sldId id="2147378336" r:id="rId6"/>
    <p:sldId id="2147378324" r:id="rId7"/>
    <p:sldId id="2147378325" r:id="rId8"/>
    <p:sldId id="2147378332" r:id="rId9"/>
    <p:sldId id="2147378323" r:id="rId10"/>
    <p:sldId id="2147378333" r:id="rId11"/>
    <p:sldId id="2147378329" r:id="rId12"/>
    <p:sldId id="2147378334" r:id="rId13"/>
    <p:sldId id="2147378335" r:id="rId14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81E67D-D6B6-B7D8-953D-AA38283A8812}" name="Emilia Demczur" initials="ED" userId="S::Emilia.Demczur@oetiker.com::889792f1-7cb2-4c1d-b7f1-1ed39197b32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A6574E-A47C-41C4-AD37-EA770EED3F36}" v="275" dt="2025-05-22T15:04:31.8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20"/>
    <p:restoredTop sz="94610"/>
  </p:normalViewPr>
  <p:slideViewPr>
    <p:cSldViewPr snapToGrid="0" snapToObjects="1">
      <p:cViewPr varScale="1">
        <p:scale>
          <a:sx n="51" d="100"/>
          <a:sy n="51" d="100"/>
        </p:scale>
        <p:origin x="46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zysztof Demuth" userId="1fe22503-5908-4bba-aaa0-ad30cf97cd2b" providerId="ADAL" clId="{03A6574E-A47C-41C4-AD37-EA770EED3F36}"/>
    <pc:docChg chg="custSel modSld">
      <pc:chgData name="Krzysztof Demuth" userId="1fe22503-5908-4bba-aaa0-ad30cf97cd2b" providerId="ADAL" clId="{03A6574E-A47C-41C4-AD37-EA770EED3F36}" dt="2025-05-22T15:04:31.863" v="326"/>
      <pc:docMkLst>
        <pc:docMk/>
      </pc:docMkLst>
      <pc:sldChg chg="modSp mod modAnim">
        <pc:chgData name="Krzysztof Demuth" userId="1fe22503-5908-4bba-aaa0-ad30cf97cd2b" providerId="ADAL" clId="{03A6574E-A47C-41C4-AD37-EA770EED3F36}" dt="2025-05-22T14:41:49.436" v="75"/>
        <pc:sldMkLst>
          <pc:docMk/>
          <pc:sldMk cId="2657405684" sldId="2147378321"/>
        </pc:sldMkLst>
        <pc:spChg chg="mod">
          <ac:chgData name="Krzysztof Demuth" userId="1fe22503-5908-4bba-aaa0-ad30cf97cd2b" providerId="ADAL" clId="{03A6574E-A47C-41C4-AD37-EA770EED3F36}" dt="2025-05-22T14:39:56.450" v="42" actId="1076"/>
          <ac:spMkLst>
            <pc:docMk/>
            <pc:sldMk cId="2657405684" sldId="2147378321"/>
            <ac:spMk id="76" creationId="{68644DF1-ACB7-1B34-D151-685A6DA970AA}"/>
          </ac:spMkLst>
        </pc:spChg>
        <pc:spChg chg="mod">
          <ac:chgData name="Krzysztof Demuth" userId="1fe22503-5908-4bba-aaa0-ad30cf97cd2b" providerId="ADAL" clId="{03A6574E-A47C-41C4-AD37-EA770EED3F36}" dt="2025-05-22T14:39:52.849" v="41" actId="1076"/>
          <ac:spMkLst>
            <pc:docMk/>
            <pc:sldMk cId="2657405684" sldId="2147378321"/>
            <ac:spMk id="77" creationId="{CA3A785C-7634-EFD0-A16C-EBF775A4B1D7}"/>
          </ac:spMkLst>
        </pc:spChg>
        <pc:spChg chg="mod">
          <ac:chgData name="Krzysztof Demuth" userId="1fe22503-5908-4bba-aaa0-ad30cf97cd2b" providerId="ADAL" clId="{03A6574E-A47C-41C4-AD37-EA770EED3F36}" dt="2025-05-22T14:40:42.499" v="56" actId="1076"/>
          <ac:spMkLst>
            <pc:docMk/>
            <pc:sldMk cId="2657405684" sldId="2147378321"/>
            <ac:spMk id="88" creationId="{871F9A8B-19A2-6AF9-4DD9-C91A26F7EBE8}"/>
          </ac:spMkLst>
        </pc:spChg>
        <pc:picChg chg="mod">
          <ac:chgData name="Krzysztof Demuth" userId="1fe22503-5908-4bba-aaa0-ad30cf97cd2b" providerId="ADAL" clId="{03A6574E-A47C-41C4-AD37-EA770EED3F36}" dt="2025-05-22T14:41:26.901" v="67" actId="1076"/>
          <ac:picMkLst>
            <pc:docMk/>
            <pc:sldMk cId="2657405684" sldId="2147378321"/>
            <ac:picMk id="63" creationId="{19B0C0B6-6D23-C58B-46D5-DBF8D64C961C}"/>
          </ac:picMkLst>
        </pc:picChg>
        <pc:cxnChg chg="mod">
          <ac:chgData name="Krzysztof Demuth" userId="1fe22503-5908-4bba-aaa0-ad30cf97cd2b" providerId="ADAL" clId="{03A6574E-A47C-41C4-AD37-EA770EED3F36}" dt="2025-05-22T14:40:28.945" v="51" actId="1076"/>
          <ac:cxnSpMkLst>
            <pc:docMk/>
            <pc:sldMk cId="2657405684" sldId="2147378321"/>
            <ac:cxnSpMk id="82" creationId="{8364544E-B73D-82A8-0036-0DEC32A9E9E2}"/>
          </ac:cxnSpMkLst>
        </pc:cxnChg>
        <pc:cxnChg chg="mod">
          <ac:chgData name="Krzysztof Demuth" userId="1fe22503-5908-4bba-aaa0-ad30cf97cd2b" providerId="ADAL" clId="{03A6574E-A47C-41C4-AD37-EA770EED3F36}" dt="2025-05-22T14:41:30.438" v="69" actId="1076"/>
          <ac:cxnSpMkLst>
            <pc:docMk/>
            <pc:sldMk cId="2657405684" sldId="2147378321"/>
            <ac:cxnSpMk id="84" creationId="{F129DDB8-B3DC-C987-8292-A327ED3E13FA}"/>
          </ac:cxnSpMkLst>
        </pc:cxnChg>
      </pc:sldChg>
      <pc:sldChg chg="delSp modSp mod modAnim">
        <pc:chgData name="Krzysztof Demuth" userId="1fe22503-5908-4bba-aaa0-ad30cf97cd2b" providerId="ADAL" clId="{03A6574E-A47C-41C4-AD37-EA770EED3F36}" dt="2025-05-22T14:55:09.819" v="214"/>
        <pc:sldMkLst>
          <pc:docMk/>
          <pc:sldMk cId="1530293557" sldId="2147378323"/>
        </pc:sldMkLst>
        <pc:spChg chg="mod">
          <ac:chgData name="Krzysztof Demuth" userId="1fe22503-5908-4bba-aaa0-ad30cf97cd2b" providerId="ADAL" clId="{03A6574E-A47C-41C4-AD37-EA770EED3F36}" dt="2025-05-22T14:51:37.425" v="171" actId="20577"/>
          <ac:spMkLst>
            <pc:docMk/>
            <pc:sldMk cId="1530293557" sldId="2147378323"/>
            <ac:spMk id="5" creationId="{6FFBDE9A-BF2F-34D2-CD27-7A749B755A5C}"/>
          </ac:spMkLst>
        </pc:spChg>
        <pc:spChg chg="mod">
          <ac:chgData name="Krzysztof Demuth" userId="1fe22503-5908-4bba-aaa0-ad30cf97cd2b" providerId="ADAL" clId="{03A6574E-A47C-41C4-AD37-EA770EED3F36}" dt="2025-05-22T14:52:44.617" v="187" actId="14100"/>
          <ac:spMkLst>
            <pc:docMk/>
            <pc:sldMk cId="1530293557" sldId="2147378323"/>
            <ac:spMk id="6" creationId="{FA07B182-2271-FF41-7973-BC523D238F7B}"/>
          </ac:spMkLst>
        </pc:spChg>
        <pc:spChg chg="del">
          <ac:chgData name="Krzysztof Demuth" userId="1fe22503-5908-4bba-aaa0-ad30cf97cd2b" providerId="ADAL" clId="{03A6574E-A47C-41C4-AD37-EA770EED3F36}" dt="2025-05-22T14:54:39.755" v="205" actId="478"/>
          <ac:spMkLst>
            <pc:docMk/>
            <pc:sldMk cId="1530293557" sldId="2147378323"/>
            <ac:spMk id="24" creationId="{7141AD02-7417-B125-A64E-928013E0F884}"/>
          </ac:spMkLst>
        </pc:spChg>
        <pc:spChg chg="mod">
          <ac:chgData name="Krzysztof Demuth" userId="1fe22503-5908-4bba-aaa0-ad30cf97cd2b" providerId="ADAL" clId="{03A6574E-A47C-41C4-AD37-EA770EED3F36}" dt="2025-05-22T14:54:58.450" v="211" actId="14100"/>
          <ac:spMkLst>
            <pc:docMk/>
            <pc:sldMk cId="1530293557" sldId="2147378323"/>
            <ac:spMk id="28" creationId="{9A47020A-077C-6476-D485-6953D9404E4C}"/>
          </ac:spMkLst>
        </pc:spChg>
        <pc:picChg chg="mod">
          <ac:chgData name="Krzysztof Demuth" userId="1fe22503-5908-4bba-aaa0-ad30cf97cd2b" providerId="ADAL" clId="{03A6574E-A47C-41C4-AD37-EA770EED3F36}" dt="2025-05-22T14:53:04.443" v="193" actId="1076"/>
          <ac:picMkLst>
            <pc:docMk/>
            <pc:sldMk cId="1530293557" sldId="2147378323"/>
            <ac:picMk id="3" creationId="{860BB315-747E-3E48-5CD1-F61918C1F27C}"/>
          </ac:picMkLst>
        </pc:picChg>
        <pc:picChg chg="mod">
          <ac:chgData name="Krzysztof Demuth" userId="1fe22503-5908-4bba-aaa0-ad30cf97cd2b" providerId="ADAL" clId="{03A6574E-A47C-41C4-AD37-EA770EED3F36}" dt="2025-05-22T14:52:59.607" v="191" actId="1076"/>
          <ac:picMkLst>
            <pc:docMk/>
            <pc:sldMk cId="1530293557" sldId="2147378323"/>
            <ac:picMk id="41" creationId="{10FF5E91-93D7-630F-0CBB-325F24D4DE5C}"/>
          </ac:picMkLst>
        </pc:picChg>
      </pc:sldChg>
      <pc:sldChg chg="modSp mod modAnim">
        <pc:chgData name="Krzysztof Demuth" userId="1fe22503-5908-4bba-aaa0-ad30cf97cd2b" providerId="ADAL" clId="{03A6574E-A47C-41C4-AD37-EA770EED3F36}" dt="2025-05-22T14:47:32.710" v="128" actId="20577"/>
        <pc:sldMkLst>
          <pc:docMk/>
          <pc:sldMk cId="1238067681" sldId="2147378324"/>
        </pc:sldMkLst>
        <pc:spChg chg="mod">
          <ac:chgData name="Krzysztof Demuth" userId="1fe22503-5908-4bba-aaa0-ad30cf97cd2b" providerId="ADAL" clId="{03A6574E-A47C-41C4-AD37-EA770EED3F36}" dt="2025-05-22T14:44:30.757" v="91" actId="20577"/>
          <ac:spMkLst>
            <pc:docMk/>
            <pc:sldMk cId="1238067681" sldId="2147378324"/>
            <ac:spMk id="5" creationId="{C71A41EC-F228-CEF7-7240-47E66DEBC821}"/>
          </ac:spMkLst>
        </pc:spChg>
        <pc:spChg chg="mod">
          <ac:chgData name="Krzysztof Demuth" userId="1fe22503-5908-4bba-aaa0-ad30cf97cd2b" providerId="ADAL" clId="{03A6574E-A47C-41C4-AD37-EA770EED3F36}" dt="2025-05-22T14:47:32.710" v="128" actId="20577"/>
          <ac:spMkLst>
            <pc:docMk/>
            <pc:sldMk cId="1238067681" sldId="2147378324"/>
            <ac:spMk id="12" creationId="{49C9A67F-35B6-8403-9A40-592BDD13699E}"/>
          </ac:spMkLst>
        </pc:spChg>
      </pc:sldChg>
      <pc:sldChg chg="modSp mod modAnim">
        <pc:chgData name="Krzysztof Demuth" userId="1fe22503-5908-4bba-aaa0-ad30cf97cd2b" providerId="ADAL" clId="{03A6574E-A47C-41C4-AD37-EA770EED3F36}" dt="2025-05-22T14:50:07.576" v="161"/>
        <pc:sldMkLst>
          <pc:docMk/>
          <pc:sldMk cId="3987244704" sldId="2147378325"/>
        </pc:sldMkLst>
        <pc:spChg chg="mod">
          <ac:chgData name="Krzysztof Demuth" userId="1fe22503-5908-4bba-aaa0-ad30cf97cd2b" providerId="ADAL" clId="{03A6574E-A47C-41C4-AD37-EA770EED3F36}" dt="2025-05-22T14:47:43.118" v="130" actId="20577"/>
          <ac:spMkLst>
            <pc:docMk/>
            <pc:sldMk cId="3987244704" sldId="2147378325"/>
            <ac:spMk id="5" creationId="{5DB92069-96B8-BA28-0BB5-DF83F468A27D}"/>
          </ac:spMkLst>
        </pc:spChg>
        <pc:spChg chg="mod">
          <ac:chgData name="Krzysztof Demuth" userId="1fe22503-5908-4bba-aaa0-ad30cf97cd2b" providerId="ADAL" clId="{03A6574E-A47C-41C4-AD37-EA770EED3F36}" dt="2025-05-22T14:49:32.197" v="154" actId="20577"/>
          <ac:spMkLst>
            <pc:docMk/>
            <pc:sldMk cId="3987244704" sldId="2147378325"/>
            <ac:spMk id="9" creationId="{BD7BB20E-844E-9F93-16F4-6BE8396F7BCE}"/>
          </ac:spMkLst>
        </pc:spChg>
        <pc:spChg chg="mod">
          <ac:chgData name="Krzysztof Demuth" userId="1fe22503-5908-4bba-aaa0-ad30cf97cd2b" providerId="ADAL" clId="{03A6574E-A47C-41C4-AD37-EA770EED3F36}" dt="2025-05-22T14:49:53.603" v="157" actId="1076"/>
          <ac:spMkLst>
            <pc:docMk/>
            <pc:sldMk cId="3987244704" sldId="2147378325"/>
            <ac:spMk id="17" creationId="{1FD69EB3-1B2D-899F-D20E-4D0156185E1A}"/>
          </ac:spMkLst>
        </pc:spChg>
      </pc:sldChg>
      <pc:sldChg chg="modSp mod modAnim">
        <pc:chgData name="Krzysztof Demuth" userId="1fe22503-5908-4bba-aaa0-ad30cf97cd2b" providerId="ADAL" clId="{03A6574E-A47C-41C4-AD37-EA770EED3F36}" dt="2025-05-22T14:59:46.291" v="273" actId="20577"/>
        <pc:sldMkLst>
          <pc:docMk/>
          <pc:sldMk cId="3880141961" sldId="2147378329"/>
        </pc:sldMkLst>
        <pc:spChg chg="mod">
          <ac:chgData name="Krzysztof Demuth" userId="1fe22503-5908-4bba-aaa0-ad30cf97cd2b" providerId="ADAL" clId="{03A6574E-A47C-41C4-AD37-EA770EED3F36}" dt="2025-05-22T14:57:48.951" v="241" actId="20577"/>
          <ac:spMkLst>
            <pc:docMk/>
            <pc:sldMk cId="3880141961" sldId="2147378329"/>
            <ac:spMk id="5" creationId="{32D00707-287E-E7DD-AD68-32E1A9EF8955}"/>
          </ac:spMkLst>
        </pc:spChg>
        <pc:spChg chg="mod">
          <ac:chgData name="Krzysztof Demuth" userId="1fe22503-5908-4bba-aaa0-ad30cf97cd2b" providerId="ADAL" clId="{03A6574E-A47C-41C4-AD37-EA770EED3F36}" dt="2025-05-22T14:58:48.050" v="264" actId="1076"/>
          <ac:spMkLst>
            <pc:docMk/>
            <pc:sldMk cId="3880141961" sldId="2147378329"/>
            <ac:spMk id="26" creationId="{E0BC5673-0C9C-8889-A8D6-6F90810D05A0}"/>
          </ac:spMkLst>
        </pc:spChg>
        <pc:spChg chg="mod">
          <ac:chgData name="Krzysztof Demuth" userId="1fe22503-5908-4bba-aaa0-ad30cf97cd2b" providerId="ADAL" clId="{03A6574E-A47C-41C4-AD37-EA770EED3F36}" dt="2025-05-22T14:59:46.291" v="273" actId="20577"/>
          <ac:spMkLst>
            <pc:docMk/>
            <pc:sldMk cId="3880141961" sldId="2147378329"/>
            <ac:spMk id="31" creationId="{6C6BF981-E59B-12E9-DA44-A7148382F478}"/>
          </ac:spMkLst>
        </pc:spChg>
        <pc:picChg chg="mod">
          <ac:chgData name="Krzysztof Demuth" userId="1fe22503-5908-4bba-aaa0-ad30cf97cd2b" providerId="ADAL" clId="{03A6574E-A47C-41C4-AD37-EA770EED3F36}" dt="2025-05-22T14:58:52.942" v="266" actId="1076"/>
          <ac:picMkLst>
            <pc:docMk/>
            <pc:sldMk cId="3880141961" sldId="2147378329"/>
            <ac:picMk id="24" creationId="{9C9DF6F7-37FC-D525-0D4D-D900C52A1625}"/>
          </ac:picMkLst>
        </pc:picChg>
      </pc:sldChg>
      <pc:sldChg chg="modSp mod modAnim">
        <pc:chgData name="Krzysztof Demuth" userId="1fe22503-5908-4bba-aaa0-ad30cf97cd2b" providerId="ADAL" clId="{03A6574E-A47C-41C4-AD37-EA770EED3F36}" dt="2025-05-22T14:51:04.098" v="169"/>
        <pc:sldMkLst>
          <pc:docMk/>
          <pc:sldMk cId="1695666724" sldId="2147378332"/>
        </pc:sldMkLst>
        <pc:spChg chg="mod">
          <ac:chgData name="Krzysztof Demuth" userId="1fe22503-5908-4bba-aaa0-ad30cf97cd2b" providerId="ADAL" clId="{03A6574E-A47C-41C4-AD37-EA770EED3F36}" dt="2025-05-22T14:50:47.543" v="166" actId="20577"/>
          <ac:spMkLst>
            <pc:docMk/>
            <pc:sldMk cId="1695666724" sldId="2147378332"/>
            <ac:spMk id="5" creationId="{03323883-0E4C-C56A-7083-311C8B09D63E}"/>
          </ac:spMkLst>
        </pc:spChg>
        <pc:picChg chg="mod">
          <ac:chgData name="Krzysztof Demuth" userId="1fe22503-5908-4bba-aaa0-ad30cf97cd2b" providerId="ADAL" clId="{03A6574E-A47C-41C4-AD37-EA770EED3F36}" dt="2025-05-22T14:50:53.570" v="167" actId="1076"/>
          <ac:picMkLst>
            <pc:docMk/>
            <pc:sldMk cId="1695666724" sldId="2147378332"/>
            <ac:picMk id="11" creationId="{34FFEA7E-09F7-062C-BD19-0125245BED33}"/>
          </ac:picMkLst>
        </pc:picChg>
      </pc:sldChg>
      <pc:sldChg chg="modSp mod modAnim">
        <pc:chgData name="Krzysztof Demuth" userId="1fe22503-5908-4bba-aaa0-ad30cf97cd2b" providerId="ADAL" clId="{03A6574E-A47C-41C4-AD37-EA770EED3F36}" dt="2025-05-22T14:57:07.374" v="235"/>
        <pc:sldMkLst>
          <pc:docMk/>
          <pc:sldMk cId="2806710323" sldId="2147378333"/>
        </pc:sldMkLst>
        <pc:spChg chg="mod">
          <ac:chgData name="Krzysztof Demuth" userId="1fe22503-5908-4bba-aaa0-ad30cf97cd2b" providerId="ADAL" clId="{03A6574E-A47C-41C4-AD37-EA770EED3F36}" dt="2025-05-22T14:56:09.121" v="216" actId="20577"/>
          <ac:spMkLst>
            <pc:docMk/>
            <pc:sldMk cId="2806710323" sldId="2147378333"/>
            <ac:spMk id="5" creationId="{3B8F5321-DF2D-5E1C-0BA4-56BCC04A192D}"/>
          </ac:spMkLst>
        </pc:spChg>
      </pc:sldChg>
      <pc:sldChg chg="modSp mod modAnim">
        <pc:chgData name="Krzysztof Demuth" userId="1fe22503-5908-4bba-aaa0-ad30cf97cd2b" providerId="ADAL" clId="{03A6574E-A47C-41C4-AD37-EA770EED3F36}" dt="2025-05-22T15:03:09.461" v="320"/>
        <pc:sldMkLst>
          <pc:docMk/>
          <pc:sldMk cId="3389952453" sldId="2147378334"/>
        </pc:sldMkLst>
        <pc:spChg chg="mod">
          <ac:chgData name="Krzysztof Demuth" userId="1fe22503-5908-4bba-aaa0-ad30cf97cd2b" providerId="ADAL" clId="{03A6574E-A47C-41C4-AD37-EA770EED3F36}" dt="2025-05-22T15:00:39.815" v="295" actId="20577"/>
          <ac:spMkLst>
            <pc:docMk/>
            <pc:sldMk cId="3389952453" sldId="2147378334"/>
            <ac:spMk id="5" creationId="{64F7853A-B9D5-0C93-209C-272F260D7CA0}"/>
          </ac:spMkLst>
        </pc:spChg>
        <pc:spChg chg="mod">
          <ac:chgData name="Krzysztof Demuth" userId="1fe22503-5908-4bba-aaa0-ad30cf97cd2b" providerId="ADAL" clId="{03A6574E-A47C-41C4-AD37-EA770EED3F36}" dt="2025-05-22T15:00:58.605" v="298" actId="1076"/>
          <ac:spMkLst>
            <pc:docMk/>
            <pc:sldMk cId="3389952453" sldId="2147378334"/>
            <ac:spMk id="7" creationId="{3A43D7A9-1E1B-0EFE-DC1C-3801D74796E2}"/>
          </ac:spMkLst>
        </pc:spChg>
        <pc:spChg chg="mod">
          <ac:chgData name="Krzysztof Demuth" userId="1fe22503-5908-4bba-aaa0-ad30cf97cd2b" providerId="ADAL" clId="{03A6574E-A47C-41C4-AD37-EA770EED3F36}" dt="2025-05-22T15:01:13.809" v="302" actId="1076"/>
          <ac:spMkLst>
            <pc:docMk/>
            <pc:sldMk cId="3389952453" sldId="2147378334"/>
            <ac:spMk id="18" creationId="{D85F1CF7-23CB-DC30-6CB2-6EE360A758A9}"/>
          </ac:spMkLst>
        </pc:spChg>
        <pc:spChg chg="mod">
          <ac:chgData name="Krzysztof Demuth" userId="1fe22503-5908-4bba-aaa0-ad30cf97cd2b" providerId="ADAL" clId="{03A6574E-A47C-41C4-AD37-EA770EED3F36}" dt="2025-05-22T15:01:27.382" v="306" actId="1076"/>
          <ac:spMkLst>
            <pc:docMk/>
            <pc:sldMk cId="3389952453" sldId="2147378334"/>
            <ac:spMk id="19" creationId="{F07092F5-551C-23F4-01D5-A0474B20C6B2}"/>
          </ac:spMkLst>
        </pc:spChg>
        <pc:spChg chg="mod">
          <ac:chgData name="Krzysztof Demuth" userId="1fe22503-5908-4bba-aaa0-ad30cf97cd2b" providerId="ADAL" clId="{03A6574E-A47C-41C4-AD37-EA770EED3F36}" dt="2025-05-22T15:01:07.733" v="300" actId="1076"/>
          <ac:spMkLst>
            <pc:docMk/>
            <pc:sldMk cId="3389952453" sldId="2147378334"/>
            <ac:spMk id="20" creationId="{CAFE7DF6-0A84-9A9D-5400-49D35518907C}"/>
          </ac:spMkLst>
        </pc:spChg>
        <pc:spChg chg="mod">
          <ac:chgData name="Krzysztof Demuth" userId="1fe22503-5908-4bba-aaa0-ad30cf97cd2b" providerId="ADAL" clId="{03A6574E-A47C-41C4-AD37-EA770EED3F36}" dt="2025-05-22T15:01:20.348" v="304" actId="1076"/>
          <ac:spMkLst>
            <pc:docMk/>
            <pc:sldMk cId="3389952453" sldId="2147378334"/>
            <ac:spMk id="21" creationId="{D58A001B-29AA-A8A8-5717-99EB571695E4}"/>
          </ac:spMkLst>
        </pc:spChg>
        <pc:spChg chg="mod">
          <ac:chgData name="Krzysztof Demuth" userId="1fe22503-5908-4bba-aaa0-ad30cf97cd2b" providerId="ADAL" clId="{03A6574E-A47C-41C4-AD37-EA770EED3F36}" dt="2025-05-22T15:01:38.695" v="308" actId="1076"/>
          <ac:spMkLst>
            <pc:docMk/>
            <pc:sldMk cId="3389952453" sldId="2147378334"/>
            <ac:spMk id="22" creationId="{7128ED3C-3D5C-AC9C-A059-723E2E7B876E}"/>
          </ac:spMkLst>
        </pc:spChg>
        <pc:spChg chg="mod">
          <ac:chgData name="Krzysztof Demuth" userId="1fe22503-5908-4bba-aaa0-ad30cf97cd2b" providerId="ADAL" clId="{03A6574E-A47C-41C4-AD37-EA770EED3F36}" dt="2025-05-22T15:02:16.041" v="315" actId="1076"/>
          <ac:spMkLst>
            <pc:docMk/>
            <pc:sldMk cId="3389952453" sldId="2147378334"/>
            <ac:spMk id="24" creationId="{E85B6A99-6B56-D8F2-FAF3-F7BC0B14FB5E}"/>
          </ac:spMkLst>
        </pc:spChg>
        <pc:spChg chg="mod">
          <ac:chgData name="Krzysztof Demuth" userId="1fe22503-5908-4bba-aaa0-ad30cf97cd2b" providerId="ADAL" clId="{03A6574E-A47C-41C4-AD37-EA770EED3F36}" dt="2025-05-22T15:00:49.277" v="296" actId="1076"/>
          <ac:spMkLst>
            <pc:docMk/>
            <pc:sldMk cId="3389952453" sldId="2147378334"/>
            <ac:spMk id="37" creationId="{C47BA61B-1EC0-55F6-6392-740C67E85859}"/>
          </ac:spMkLst>
        </pc:spChg>
      </pc:sldChg>
      <pc:sldChg chg="modSp mod modAnim">
        <pc:chgData name="Krzysztof Demuth" userId="1fe22503-5908-4bba-aaa0-ad30cf97cd2b" providerId="ADAL" clId="{03A6574E-A47C-41C4-AD37-EA770EED3F36}" dt="2025-05-22T15:04:31.863" v="326"/>
        <pc:sldMkLst>
          <pc:docMk/>
          <pc:sldMk cId="1767603551" sldId="2147378335"/>
        </pc:sldMkLst>
        <pc:spChg chg="mod">
          <ac:chgData name="Krzysztof Demuth" userId="1fe22503-5908-4bba-aaa0-ad30cf97cd2b" providerId="ADAL" clId="{03A6574E-A47C-41C4-AD37-EA770EED3F36}" dt="2025-05-22T15:04:26.154" v="325" actId="20577"/>
          <ac:spMkLst>
            <pc:docMk/>
            <pc:sldMk cId="1767603551" sldId="2147378335"/>
            <ac:spMk id="5" creationId="{4B5D4D6C-3C12-E4CD-EFAD-CAE54A6CE42B}"/>
          </ac:spMkLst>
        </pc:spChg>
      </pc:sldChg>
      <pc:sldChg chg="modSp modAnim">
        <pc:chgData name="Krzysztof Demuth" userId="1fe22503-5908-4bba-aaa0-ad30cf97cd2b" providerId="ADAL" clId="{03A6574E-A47C-41C4-AD37-EA770EED3F36}" dt="2025-05-22T14:44:23.459" v="89" actId="20577"/>
        <pc:sldMkLst>
          <pc:docMk/>
          <pc:sldMk cId="1047100649" sldId="2147378336"/>
        </pc:sldMkLst>
        <pc:spChg chg="mod">
          <ac:chgData name="Krzysztof Demuth" userId="1fe22503-5908-4bba-aaa0-ad30cf97cd2b" providerId="ADAL" clId="{03A6574E-A47C-41C4-AD37-EA770EED3F36}" dt="2025-05-22T14:44:23.459" v="89" actId="20577"/>
          <ac:spMkLst>
            <pc:docMk/>
            <pc:sldMk cId="1047100649" sldId="2147378336"/>
            <ac:spMk id="5" creationId="{C4C98695-C1D3-81D7-D352-6066274B0187}"/>
          </ac:spMkLst>
        </pc:spChg>
      </pc:sldChg>
    </pc:docChg>
  </pc:docChgLst>
</pc:chgInfo>
</file>

<file path=ppt/comments/modernComment_7FFE6499_E746448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2E3FB29-B123-4DC3-A5A6-4BF5DA88FD78}" authorId="{2681E67D-D6B6-B7D8-953D-AA38283A8812}" created="2025-05-21T14:48:30.74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80141961" sldId="2147378329"/>
      <ac:spMk id="31" creationId="{6C6BF981-E59B-12E9-DA44-A7148382F478}"/>
    </ac:deMkLst>
    <p188:txBody>
      <a:bodyPr/>
      <a:lstStyle/>
      <a:p>
        <a:r>
          <a:rPr lang="en-US"/>
          <a:t>Są 4 zamiast TOP3 ☺️</a:t>
        </a:r>
      </a:p>
    </p188:txBody>
  </p188:cm>
  <p188:cm id="{D6F2D4E2-1FF2-4CF2-A56C-057FC82DF344}" authorId="{2681E67D-D6B6-B7D8-953D-AA38283A8812}" created="2025-05-21T14:49:17.30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80141961" sldId="2147378329"/>
      <ac:spMk id="18" creationId="{A81DE401-FAC3-AB5E-75F2-043EDFEAC947}"/>
    </ac:deMkLst>
    <p188:txBody>
      <a:bodyPr/>
      <a:lstStyle/>
      <a:p>
        <a:r>
          <a:rPr lang="en-US"/>
          <a:t>Ma być sztandarowe czy standardowe?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46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3584" tIns="26792" rIns="53584" bIns="26792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3584" tIns="26792" rIns="53584" bIns="26792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16765-EA9E-28D7-59FD-2542F7BA0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1D0F7B-B995-6386-4D30-B55B49FD7C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F69070-9B9D-30B3-5682-4912B380D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4ECD2-6BBC-95BA-FE96-22A2017039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038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53023-1682-4EAB-15E9-FDFB490C7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DF6862-DDF8-1201-80A7-5291E6DD2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59F4A5-DD43-5351-8A6E-AAFF880577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2E03E-8CF3-54E2-EF94-23D9584B73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397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1174D-D51A-2C40-52D2-07E74271B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7108FD-ED90-D05F-7949-C005D9BA2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4B3EB2-17B3-4909-BD58-10B6410EFE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449EB-F8BD-55CE-B4E9-A71A910819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650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5F5B9-9E9F-A5DF-445E-A6F1D3CF5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FA6E48-357E-75D1-65AC-E6846571B2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7CFA0E-B2AE-C14A-142B-60F23F17CA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E1B8B-C30A-94C7-7948-9FD83BB725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90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590A2-A012-3AA1-9C04-B74C5BC3C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558FF1-04D9-D1AA-40BF-BA1A9FF745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C1DBEC-E2C1-E7D9-3239-F9C80FFCC7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D10B5-D65F-FAC3-79F7-87DA52B9E3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50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10133-0259-22C0-823F-2A76ABFE9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78DBBD-2778-2490-9AAF-FF174EF3C6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C0EDFB-7D0C-E18C-DD55-54F5DA5219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6CA64-6BE6-17E6-EB36-561F10F0CC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762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677A2-8EC8-B756-F5ED-BA3831656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CF63E5-69A5-4AC0-4540-1697E001E3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1DD367-A374-B00A-9E52-82ED5E3EA2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D314F-1BC2-5D52-444C-9CBAD89863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04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736F9-DDEF-ACBD-3BC5-5B3EE56C7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8D47B5-0A70-F8B8-DD78-01DD0BA1A0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93D406-8019-6E40-4E86-123D99C880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9E58F-179B-3AB5-D0F5-4CDBBE82CE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450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E015F-998B-B195-FF7C-817C1E431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596E05-88DE-F0B0-9961-2939E7F5DD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7EAB37-1804-605F-C494-8D23E585C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B409B-31E2-DF64-A11A-4BF35EA835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442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95119-7296-D5A6-CC36-47BFEA099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6E8070-3F5E-B297-1447-C7536364EF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03EC4C-560F-F5DD-522B-B374D6945D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8B100-21A8-A6E4-E931-23EEAEF6F2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358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1640B-6017-E41D-503C-0FE90FCB0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67AA41-84B1-1995-E374-EAE923497C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19347E-8178-9F1D-84AE-68836986A8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70089-801B-4096-6280-BE4CA3592E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169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567E4B2-1660-C3A6-AC6A-433755A75E9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8770112" y="10165080"/>
            <a:ext cx="769938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istoriography_of_Japan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en/poland-flag-polish-country-icon-26125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18/10/relationships/comments" Target="../comments/modernComment_7FFE6499_E7464489.xml"/><Relationship Id="rId7" Type="http://schemas.openxmlformats.org/officeDocument/2006/relationships/hyperlink" Target="https://pixabay.com/en/poland-flag-polish-country-icon-26125/" TargetMode="External"/><Relationship Id="rId12" Type="http://schemas.openxmlformats.org/officeDocument/2006/relationships/hyperlink" Target="https://en.wikipedia.org/wiki/Historiography_of_Japan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2.svg"/><Relationship Id="rId10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Flaga_Niemiec" TargetMode="External"/><Relationship Id="rId13" Type="http://schemas.openxmlformats.org/officeDocument/2006/relationships/image" Target="../media/image11.png"/><Relationship Id="rId18" Type="http://schemas.openxmlformats.org/officeDocument/2006/relationships/hyperlink" Target="https://en.wikipedia.org/wiki/File:Flag_of_the_United_States.svg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hyperlink" Target="https://www.deviantart.com/think0/art/Sweden-Grunge-Flag-113993521" TargetMode="External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pixabay.com/ko/%ED%95%9C%EA%B5%AD-%EB%8C%80%ED%95%9C%EB%AF%BC%EA%B5%AD-%EA%B5%AD%EA%B8%B0-%ED%95%9C%EA%B5%AD-%EA%B5%AD%EA%B8%B0-%ED%95%9C%EA%B5%AD%EC%A0%81%EC%9D%B8%EA%B2%83-1123541/" TargetMode="External"/><Relationship Id="rId20" Type="http://schemas.openxmlformats.org/officeDocument/2006/relationships/hyperlink" Target="https://www.wallpaperflare.com/search?wallpaper=Switzerland&amp;page=3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span.waw.pl/default/instytut-slawistyki-pan-wspolzalozycielem-konsorcjum-pllum/" TargetMode="External"/><Relationship Id="rId11" Type="http://schemas.openxmlformats.org/officeDocument/2006/relationships/image" Target="../media/image10.q7T9ZS40FQyfo1AkyBgalhDu24yrbfGKziKOTnfGKzU"/><Relationship Id="rId5" Type="http://schemas.openxmlformats.org/officeDocument/2006/relationships/image" Target="../media/image7.png"/><Relationship Id="rId15" Type="http://schemas.openxmlformats.org/officeDocument/2006/relationships/image" Target="../media/image12.jpg"/><Relationship Id="rId10" Type="http://schemas.openxmlformats.org/officeDocument/2006/relationships/hyperlink" Target="https://pixabay.com/en/poland-flag-polish-country-icon-26125/" TargetMode="External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9.png"/><Relationship Id="rId14" Type="http://schemas.openxmlformats.org/officeDocument/2006/relationships/hyperlink" Target="https://en.wikipedia.org/wiki/Historiography_of_Japa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svgsilh.com/image/506246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freepngimg.com/png/7389-yellow-light-bulb-png-image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istoriography_of_Japan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en/poland-flag-polish-country-icon-26125/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image" Target="../media/image2.sv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istoriography_of_Japan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en/poland-flag-polish-country-icon-26125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.sv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istoriography_of_Japan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en/poland-flag-polish-country-icon-26125/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2.sv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C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76200" cy="1028700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181225" y="2757695"/>
            <a:ext cx="11039475" cy="20859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1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1" i="0" u="none" strike="noStrike" kern="0" cap="none" spc="-4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Montserrat Bold" pitchFamily="34" charset="-122"/>
                <a:cs typeface="+mn-cs"/>
              </a:rPr>
              <a:t>Lean zniszczy „prawie” każdego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1"/>
          <p:cNvSpPr/>
          <p:nvPr/>
        </p:nvSpPr>
        <p:spPr>
          <a:xfrm>
            <a:off x="2181225" y="5634559"/>
            <a:ext cx="14003407" cy="11084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000" dirty="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Dlaczego:</a:t>
            </a:r>
          </a:p>
          <a:p>
            <a:pPr marL="0" marR="0" lvl="0" indent="0" algn="l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000" dirty="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„U nas się nie da!”</a:t>
            </a:r>
          </a:p>
          <a:p>
            <a:pPr marL="0" marR="0" lvl="0" indent="0" algn="l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000" dirty="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„Bo my jesteśmy inni…”</a:t>
            </a:r>
          </a:p>
          <a:p>
            <a:pPr marL="0" marR="0" lvl="0" indent="0" algn="l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000" dirty="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to najniższy wymiar KARY </a:t>
            </a:r>
            <a:r>
              <a:rPr lang="pl-PL" sz="3000" dirty="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  <a:sym typeface="Wingdings" panose="05000000000000000000" pitchFamily="2" charset="2"/>
              </a:rPr>
              <a:t> </a:t>
            </a:r>
            <a:r>
              <a:rPr lang="pl-PL" sz="3000" dirty="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 </a:t>
            </a: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2"/>
          <p:cNvSpPr/>
          <p:nvPr/>
        </p:nvSpPr>
        <p:spPr>
          <a:xfrm>
            <a:off x="2181225" y="9153525"/>
            <a:ext cx="2847975" cy="371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Krzysztof Demuth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6037740B-751B-CCB8-CF18-6E20E0DD4CC7}"/>
              </a:ext>
            </a:extLst>
          </p:cNvPr>
          <p:cNvSpPr/>
          <p:nvPr/>
        </p:nvSpPr>
        <p:spPr>
          <a:xfrm>
            <a:off x="909637" y="576262"/>
            <a:ext cx="6583363" cy="1087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Manufacturing Masterclass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SemiBold" pitchFamily="34" charset="0"/>
              <a:ea typeface="Montserrat SemiBold" pitchFamily="34" charset="-122"/>
              <a:cs typeface="Montserrat SemiBold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29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Montserrat SemiBold" pitchFamily="34" charset="0"/>
              </a:rPr>
              <a:t>27 maja 2025 | </a:t>
            </a:r>
            <a:r>
              <a:rPr lang="en-US" sz="2400" b="1" dirty="0" err="1">
                <a:solidFill>
                  <a:srgbClr val="FFFFFF"/>
                </a:solidFill>
                <a:latin typeface="Montserrat SemiBold" pitchFamily="34" charset="0"/>
              </a:rPr>
              <a:t>Toruń</a:t>
            </a:r>
            <a:endParaRPr lang="en-US" sz="2400" b="1" dirty="0">
              <a:solidFill>
                <a:srgbClr val="FFFFFF"/>
              </a:solidFill>
              <a:latin typeface="Montserrat SemiBold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C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FE3B1E-D53B-26A4-5C0E-89E3D3E23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145E7F5A-8545-1F62-BEC7-BDA0E2401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76200" cy="10287000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3B8F5321-DF2D-5E1C-0BA4-56BCC04A192D}"/>
              </a:ext>
            </a:extLst>
          </p:cNvPr>
          <p:cNvSpPr/>
          <p:nvPr/>
        </p:nvSpPr>
        <p:spPr>
          <a:xfrm>
            <a:off x="-117475" y="162105"/>
            <a:ext cx="971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0</a:t>
            </a:r>
            <a:r>
              <a:rPr kumimoji="0" lang="pl-PL" sz="1500" b="0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9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C46C708C-EE52-FBC1-DD5F-C6775041F344}"/>
              </a:ext>
            </a:extLst>
          </p:cNvPr>
          <p:cNvSpPr/>
          <p:nvPr/>
        </p:nvSpPr>
        <p:spPr>
          <a:xfrm>
            <a:off x="714875" y="650541"/>
            <a:ext cx="8463090" cy="551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Ołtarzyki   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13" name="Text 26">
            <a:extLst>
              <a:ext uri="{FF2B5EF4-FFF2-40B4-BE49-F238E27FC236}">
                <a16:creationId xmlns:a16="http://schemas.microsoft.com/office/drawing/2014/main" id="{EC1213D1-E7C4-8E5A-0322-8ABA2EF2B28E}"/>
              </a:ext>
            </a:extLst>
          </p:cNvPr>
          <p:cNvSpPr/>
          <p:nvPr/>
        </p:nvSpPr>
        <p:spPr>
          <a:xfrm>
            <a:off x="9416159" y="1960544"/>
            <a:ext cx="5908441" cy="47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87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89630CB2-2D99-659B-0BF0-448C0BCFB29C}"/>
              </a:ext>
            </a:extLst>
          </p:cNvPr>
          <p:cNvSpPr/>
          <p:nvPr/>
        </p:nvSpPr>
        <p:spPr>
          <a:xfrm rot="16200000">
            <a:off x="-5300933" y="4448432"/>
            <a:ext cx="11063834" cy="512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9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-4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Montserrat Bold" pitchFamily="34" charset="-122"/>
                <a:cs typeface="+mn-cs"/>
              </a:rPr>
              <a:t>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Manufacturing Masterclass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27 maja 2025 |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Toruń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    </a:t>
            </a:r>
            <a:r>
              <a:rPr kumimoji="0" lang="pl-PL" sz="1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Lean  zniszczy „prawie” każdego </a:t>
            </a:r>
            <a:endParaRPr kumimoji="0" lang="en-US" sz="1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pic>
        <p:nvPicPr>
          <p:cNvPr id="41" name="Obraz 40" descr="Obraz zawierający czerwony, flag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3231C4E-41D2-9908-C5BA-116F7ADE3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542575" y="480712"/>
            <a:ext cx="1207331" cy="709307"/>
          </a:xfrm>
          <a:prstGeom prst="rect">
            <a:avLst/>
          </a:prstGeom>
        </p:spPr>
      </p:pic>
      <p:pic>
        <p:nvPicPr>
          <p:cNvPr id="52" name="Obraz 51" descr="Obraz zawierający krąg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B82FD5A-D3E4-93F5-2AE6-3C7AFD83AC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880016" y="480712"/>
            <a:ext cx="1158647" cy="772431"/>
          </a:xfrm>
          <a:prstGeom prst="rect">
            <a:avLst/>
          </a:prstGeom>
        </p:spPr>
      </p:pic>
      <p:sp>
        <p:nvSpPr>
          <p:cNvPr id="2" name="Text 26">
            <a:extLst>
              <a:ext uri="{FF2B5EF4-FFF2-40B4-BE49-F238E27FC236}">
                <a16:creationId xmlns:a16="http://schemas.microsoft.com/office/drawing/2014/main" id="{E2540A69-A60E-73DD-12F2-4C07C07E8CDC}"/>
              </a:ext>
            </a:extLst>
          </p:cNvPr>
          <p:cNvSpPr/>
          <p:nvPr/>
        </p:nvSpPr>
        <p:spPr>
          <a:xfrm>
            <a:off x="854075" y="2571374"/>
            <a:ext cx="1552537" cy="6520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Mentor</a:t>
            </a:r>
          </a:p>
        </p:txBody>
      </p:sp>
      <p:sp>
        <p:nvSpPr>
          <p:cNvPr id="3" name="Text 26">
            <a:extLst>
              <a:ext uri="{FF2B5EF4-FFF2-40B4-BE49-F238E27FC236}">
                <a16:creationId xmlns:a16="http://schemas.microsoft.com/office/drawing/2014/main" id="{11EF2E82-7942-EB4E-2988-32DDD38FB0BC}"/>
              </a:ext>
            </a:extLst>
          </p:cNvPr>
          <p:cNvSpPr/>
          <p:nvPr/>
        </p:nvSpPr>
        <p:spPr>
          <a:xfrm>
            <a:off x="854074" y="4855266"/>
            <a:ext cx="1552537" cy="576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 err="1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Coach</a:t>
            </a:r>
            <a:endParaRPr kumimoji="0" lang="pl-PL" sz="32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8" name="Text 26">
            <a:extLst>
              <a:ext uri="{FF2B5EF4-FFF2-40B4-BE49-F238E27FC236}">
                <a16:creationId xmlns:a16="http://schemas.microsoft.com/office/drawing/2014/main" id="{5FBC012D-63D0-D868-D00B-6B083BDC0EC0}"/>
              </a:ext>
            </a:extLst>
          </p:cNvPr>
          <p:cNvSpPr/>
          <p:nvPr/>
        </p:nvSpPr>
        <p:spPr>
          <a:xfrm>
            <a:off x="11744212" y="2571374"/>
            <a:ext cx="4527649" cy="861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BRAK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Starszych się słucha</a:t>
            </a:r>
          </a:p>
        </p:txBody>
      </p:sp>
      <p:sp>
        <p:nvSpPr>
          <p:cNvPr id="9" name="Text 26">
            <a:extLst>
              <a:ext uri="{FF2B5EF4-FFF2-40B4-BE49-F238E27FC236}">
                <a16:creationId xmlns:a16="http://schemas.microsoft.com/office/drawing/2014/main" id="{821FE4B5-7999-7B44-3DF4-CA747AF74F5C}"/>
              </a:ext>
            </a:extLst>
          </p:cNvPr>
          <p:cNvSpPr/>
          <p:nvPr/>
        </p:nvSpPr>
        <p:spPr>
          <a:xfrm>
            <a:off x="5245092" y="4893366"/>
            <a:ext cx="6057908" cy="11299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Prawie każdy obecnie jest  </a:t>
            </a:r>
            <a:endParaRPr kumimoji="0" lang="pl-PL" sz="32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Bold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  <a:sym typeface="Wingdings" panose="05000000000000000000" pitchFamily="2" charset="2"/>
              </a:rPr>
              <a:t>Nie wiem po co ?  </a:t>
            </a:r>
            <a:endParaRPr kumimoji="0" lang="pl-PL" sz="20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Bold" pitchFamily="34" charset="0"/>
              <a:ea typeface="+mn-ea"/>
              <a:cs typeface="+mn-cs"/>
            </a:endParaRPr>
          </a:p>
        </p:txBody>
      </p:sp>
      <p:sp>
        <p:nvSpPr>
          <p:cNvPr id="10" name="Text 26">
            <a:extLst>
              <a:ext uri="{FF2B5EF4-FFF2-40B4-BE49-F238E27FC236}">
                <a16:creationId xmlns:a16="http://schemas.microsoft.com/office/drawing/2014/main" id="{DE4A4D67-C22E-44F6-3769-9CACBAE50F32}"/>
              </a:ext>
            </a:extLst>
          </p:cNvPr>
          <p:cNvSpPr/>
          <p:nvPr/>
        </p:nvSpPr>
        <p:spPr>
          <a:xfrm>
            <a:off x="11744212" y="4893366"/>
            <a:ext cx="5300870" cy="11299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BRAK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</a:rPr>
              <a:t>W</a:t>
            </a:r>
            <a:r>
              <a:rPr kumimoji="0" lang="pl-PL" sz="2000" b="1" i="0" u="none" strike="noStrike" kern="0" cap="none" spc="-150" normalizeH="0" baseline="0" noProof="0" dirty="0" err="1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edług</a:t>
            </a: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naszego rozumienia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 </a:t>
            </a:r>
          </a:p>
        </p:txBody>
      </p:sp>
      <p:sp>
        <p:nvSpPr>
          <p:cNvPr id="11" name="Text 26">
            <a:extLst>
              <a:ext uri="{FF2B5EF4-FFF2-40B4-BE49-F238E27FC236}">
                <a16:creationId xmlns:a16="http://schemas.microsoft.com/office/drawing/2014/main" id="{E575BB37-8485-7928-96BD-746EC2810FE5}"/>
              </a:ext>
            </a:extLst>
          </p:cNvPr>
          <p:cNvSpPr/>
          <p:nvPr/>
        </p:nvSpPr>
        <p:spPr>
          <a:xfrm>
            <a:off x="854075" y="7724480"/>
            <a:ext cx="3325441" cy="4426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TPS</a:t>
            </a:r>
            <a:endParaRPr kumimoji="0" lang="pl-PL" sz="20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Bold" pitchFamily="34" charset="0"/>
              <a:ea typeface="+mn-ea"/>
              <a:cs typeface="+mn-cs"/>
            </a:endParaRPr>
          </a:p>
        </p:txBody>
      </p:sp>
      <p:sp>
        <p:nvSpPr>
          <p:cNvPr id="12" name="Text 26">
            <a:extLst>
              <a:ext uri="{FF2B5EF4-FFF2-40B4-BE49-F238E27FC236}">
                <a16:creationId xmlns:a16="http://schemas.microsoft.com/office/drawing/2014/main" id="{90169127-1143-27F2-6072-B3422B44C201}"/>
              </a:ext>
            </a:extLst>
          </p:cNvPr>
          <p:cNvSpPr/>
          <p:nvPr/>
        </p:nvSpPr>
        <p:spPr>
          <a:xfrm>
            <a:off x="5130792" y="7863434"/>
            <a:ext cx="6484333" cy="861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Mistrzowie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wiedzy teoretycznej </a:t>
            </a:r>
          </a:p>
        </p:txBody>
      </p:sp>
      <p:sp>
        <p:nvSpPr>
          <p:cNvPr id="14" name="Text 26">
            <a:extLst>
              <a:ext uri="{FF2B5EF4-FFF2-40B4-BE49-F238E27FC236}">
                <a16:creationId xmlns:a16="http://schemas.microsoft.com/office/drawing/2014/main" id="{59979B86-A167-CF4E-CD78-BCD4FAB81762}"/>
              </a:ext>
            </a:extLst>
          </p:cNvPr>
          <p:cNvSpPr/>
          <p:nvPr/>
        </p:nvSpPr>
        <p:spPr>
          <a:xfrm>
            <a:off x="11803781" y="7873868"/>
            <a:ext cx="4591879" cy="7007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A to to...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Bold" pitchFamily="34" charset="0"/>
              <a:ea typeface="+mn-ea"/>
              <a:cs typeface="+mn-cs"/>
            </a:endParaRPr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557E58C5-2C07-D4A8-2430-AA670B31673A}"/>
              </a:ext>
            </a:extLst>
          </p:cNvPr>
          <p:cNvSpPr/>
          <p:nvPr/>
        </p:nvSpPr>
        <p:spPr>
          <a:xfrm>
            <a:off x="5130792" y="9430210"/>
            <a:ext cx="9739032" cy="752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Można się nauczyć około 3 lat w japońskiej firmie 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16" name="Text 26">
            <a:extLst>
              <a:ext uri="{FF2B5EF4-FFF2-40B4-BE49-F238E27FC236}">
                <a16:creationId xmlns:a16="http://schemas.microsoft.com/office/drawing/2014/main" id="{0999D3CE-90A3-FCCD-F5DB-169B4A1064C8}"/>
              </a:ext>
            </a:extLst>
          </p:cNvPr>
          <p:cNvSpPr/>
          <p:nvPr/>
        </p:nvSpPr>
        <p:spPr>
          <a:xfrm>
            <a:off x="5297114" y="2571374"/>
            <a:ext cx="4527649" cy="861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spc="-150" dirty="0">
                <a:solidFill>
                  <a:srgbClr val="76E521"/>
                </a:solidFill>
                <a:latin typeface="Montserrat Bold" pitchFamily="34" charset="0"/>
              </a:rPr>
              <a:t>Wdrażamy programy </a:t>
            </a:r>
            <a:endParaRPr kumimoji="0" lang="pl-PL" sz="32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</a:rPr>
              <a:t>Żeby się dowartościować </a:t>
            </a:r>
            <a:endParaRPr kumimoji="0" lang="pl-PL" sz="20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710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7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C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884321-7DAB-24BD-995C-3CEE3FF97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E1BFC58A-C5DB-AF56-6F0D-D4CB78248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76200" cy="10287000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32D00707-287E-E7DD-AD68-32E1A9EF8955}"/>
              </a:ext>
            </a:extLst>
          </p:cNvPr>
          <p:cNvSpPr/>
          <p:nvPr/>
        </p:nvSpPr>
        <p:spPr>
          <a:xfrm>
            <a:off x="-117475" y="162105"/>
            <a:ext cx="971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500" kern="0" spc="225" dirty="0">
                <a:solidFill>
                  <a:srgbClr val="FFFFFF"/>
                </a:solidFill>
                <a:latin typeface="Montserrat Medium" pitchFamily="34" charset="0"/>
              </a:rPr>
              <a:t>10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3950725C-33BC-40DA-8154-9D8B5A9AAA52}"/>
              </a:ext>
            </a:extLst>
          </p:cNvPr>
          <p:cNvSpPr/>
          <p:nvPr/>
        </p:nvSpPr>
        <p:spPr>
          <a:xfrm>
            <a:off x="714875" y="650541"/>
            <a:ext cx="8463090" cy="551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Ołtarzyki   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13" name="Text 26">
            <a:extLst>
              <a:ext uri="{FF2B5EF4-FFF2-40B4-BE49-F238E27FC236}">
                <a16:creationId xmlns:a16="http://schemas.microsoft.com/office/drawing/2014/main" id="{8A901415-94E8-48B9-284A-4D2D4A2E6F04}"/>
              </a:ext>
            </a:extLst>
          </p:cNvPr>
          <p:cNvSpPr/>
          <p:nvPr/>
        </p:nvSpPr>
        <p:spPr>
          <a:xfrm>
            <a:off x="9416159" y="1960544"/>
            <a:ext cx="5908441" cy="47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87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59629012-9476-4FFC-0F79-AACFD378EFE6}"/>
              </a:ext>
            </a:extLst>
          </p:cNvPr>
          <p:cNvSpPr/>
          <p:nvPr/>
        </p:nvSpPr>
        <p:spPr>
          <a:xfrm rot="16200000">
            <a:off x="-5300933" y="4448432"/>
            <a:ext cx="11063834" cy="512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9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-4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Montserrat Bold" pitchFamily="34" charset="-122"/>
                <a:cs typeface="+mn-cs"/>
              </a:rPr>
              <a:t>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Manufacturing Masterclass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27 maja 2025 |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Toruń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    </a:t>
            </a:r>
            <a:r>
              <a:rPr kumimoji="0" lang="pl-PL" sz="1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Lean  zniszczy „prawie” każdego </a:t>
            </a:r>
            <a:endParaRPr kumimoji="0" lang="en-US" sz="1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pic>
        <p:nvPicPr>
          <p:cNvPr id="41" name="Obraz 40" descr="Obraz zawierający czerwony, flag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6DDB698-A5C3-1DA6-710C-ACE8378F3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609113" y="675482"/>
            <a:ext cx="1207331" cy="709307"/>
          </a:xfrm>
          <a:prstGeom prst="rect">
            <a:avLst/>
          </a:prstGeom>
        </p:spPr>
      </p:pic>
      <p:sp>
        <p:nvSpPr>
          <p:cNvPr id="2" name="Text 26">
            <a:extLst>
              <a:ext uri="{FF2B5EF4-FFF2-40B4-BE49-F238E27FC236}">
                <a16:creationId xmlns:a16="http://schemas.microsoft.com/office/drawing/2014/main" id="{C49FC4D0-4972-B360-AB8D-1B7D176C5C50}"/>
              </a:ext>
            </a:extLst>
          </p:cNvPr>
          <p:cNvSpPr/>
          <p:nvPr/>
        </p:nvSpPr>
        <p:spPr>
          <a:xfrm>
            <a:off x="943543" y="5319508"/>
            <a:ext cx="1552537" cy="6520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</a:rPr>
              <a:t>5s </a:t>
            </a:r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2967A219-CA34-75B2-CEB8-8B28DA1FDCE8}"/>
              </a:ext>
            </a:extLst>
          </p:cNvPr>
          <p:cNvSpPr/>
          <p:nvPr/>
        </p:nvSpPr>
        <p:spPr>
          <a:xfrm>
            <a:off x="3347009" y="9120931"/>
            <a:ext cx="12574728" cy="833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Można zrozumieć i wdrożyć po pierwszym poprawnym projekcie 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18" name="Text 26">
            <a:extLst>
              <a:ext uri="{FF2B5EF4-FFF2-40B4-BE49-F238E27FC236}">
                <a16:creationId xmlns:a16="http://schemas.microsoft.com/office/drawing/2014/main" id="{A81DE401-FAC3-AB5E-75F2-043EDFEAC947}"/>
              </a:ext>
            </a:extLst>
          </p:cNvPr>
          <p:cNvSpPr/>
          <p:nvPr/>
        </p:nvSpPr>
        <p:spPr>
          <a:xfrm>
            <a:off x="2963400" y="2220625"/>
            <a:ext cx="5205680" cy="966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spc="-150" dirty="0">
                <a:solidFill>
                  <a:srgbClr val="76E521"/>
                </a:solidFill>
                <a:latin typeface="Montserrat Bold" pitchFamily="34" charset="0"/>
              </a:rPr>
              <a:t>Sztandarowe wdrożenie   </a:t>
            </a:r>
          </a:p>
        </p:txBody>
      </p:sp>
      <p:sp>
        <p:nvSpPr>
          <p:cNvPr id="19" name="Text 26">
            <a:extLst>
              <a:ext uri="{FF2B5EF4-FFF2-40B4-BE49-F238E27FC236}">
                <a16:creationId xmlns:a16="http://schemas.microsoft.com/office/drawing/2014/main" id="{765FB86F-7A56-4B80-97EA-EE0ED0BBFD5F}"/>
              </a:ext>
            </a:extLst>
          </p:cNvPr>
          <p:cNvSpPr/>
          <p:nvPr/>
        </p:nvSpPr>
        <p:spPr>
          <a:xfrm>
            <a:off x="9668132" y="2263910"/>
            <a:ext cx="6892015" cy="5818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Świadomość </a:t>
            </a:r>
            <a:r>
              <a:rPr kumimoji="0" lang="pl-PL" sz="3200" b="1" i="0" u="none" strike="noStrike" kern="0" cap="none" spc="-150" normalizeH="0" baseline="0" noProof="0" dirty="0" err="1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ró</a:t>
            </a:r>
            <a:r>
              <a:rPr lang="pl-PL" sz="3200" b="1" kern="0" spc="-150" dirty="0">
                <a:solidFill>
                  <a:srgbClr val="76E521"/>
                </a:solidFill>
                <a:latin typeface="Montserrat Bold" pitchFamily="34" charset="0"/>
              </a:rPr>
              <a:t>ż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nic to</a:t>
            </a:r>
            <a:r>
              <a:rPr kumimoji="0" lang="pl-PL" sz="3200" b="1" i="0" u="none" strike="noStrike" kern="0" cap="none" spc="-150" normalizeH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początek 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F5D9C90F-A85C-723A-59A9-53CFB492A0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4373" y="6001747"/>
            <a:ext cx="3579469" cy="2570688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FB1719E8-46E8-BA2D-F901-A7181C1D53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59540" y="6033544"/>
            <a:ext cx="3530119" cy="2570689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9C9DF6F7-37FC-D525-0D4D-D900C52A16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96817" y="3126628"/>
            <a:ext cx="3514770" cy="2570690"/>
          </a:xfrm>
          <a:prstGeom prst="rect">
            <a:avLst/>
          </a:prstGeom>
        </p:spPr>
      </p:pic>
      <p:sp>
        <p:nvSpPr>
          <p:cNvPr id="26" name="Text 26">
            <a:extLst>
              <a:ext uri="{FF2B5EF4-FFF2-40B4-BE49-F238E27FC236}">
                <a16:creationId xmlns:a16="http://schemas.microsoft.com/office/drawing/2014/main" id="{E0BC5673-0C9C-8889-A8D6-6F90810D05A0}"/>
              </a:ext>
            </a:extLst>
          </p:cNvPr>
          <p:cNvSpPr/>
          <p:nvPr/>
        </p:nvSpPr>
        <p:spPr>
          <a:xfrm>
            <a:off x="9808587" y="3153791"/>
            <a:ext cx="3514770" cy="25706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</a:rPr>
              <a:t>Dlaczego w Japonii 4s  ? </a:t>
            </a:r>
            <a:r>
              <a:rPr lang="pl-PL" sz="2000" b="1" kern="0" spc="-150" noProof="0" dirty="0">
                <a:solidFill>
                  <a:srgbClr val="76E521"/>
                </a:solidFill>
                <a:latin typeface="Montserrat Bold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</a:rPr>
              <a:t>Po co to komu? </a:t>
            </a:r>
            <a:endParaRPr lang="pl-PL" sz="2000" b="1" kern="0" spc="-150" noProof="0" dirty="0">
              <a:solidFill>
                <a:srgbClr val="76E521"/>
              </a:solidFill>
              <a:latin typeface="Montserrat Bold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0" cap="none" spc="-150" normalizeH="0" baseline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Co to znaczy czysto ? </a:t>
            </a:r>
            <a:endParaRPr kumimoji="0" lang="pl-PL" sz="20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</a:rPr>
              <a:t>Dlaczego „starzy”  zawsze na nie?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Bold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</a:rPr>
              <a:t>Proste  myki  i działa !</a:t>
            </a:r>
            <a:endParaRPr kumimoji="0" lang="pl-PL" sz="20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Bold" pitchFamily="34" charset="0"/>
              <a:ea typeface="+mn-ea"/>
              <a:cs typeface="+mn-cs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FC9A4C83-A083-68F9-A83D-BB904DED9AD8}"/>
              </a:ext>
            </a:extLst>
          </p:cNvPr>
          <p:cNvSpPr txBox="1"/>
          <p:nvPr/>
        </p:nvSpPr>
        <p:spPr>
          <a:xfrm>
            <a:off x="2933798" y="3122960"/>
            <a:ext cx="3350630" cy="501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34440">
              <a:lnSpc>
                <a:spcPct val="150000"/>
              </a:lnSpc>
            </a:pPr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</a:rPr>
              <a:t>Warsztaty z diagnozą </a:t>
            </a:r>
          </a:p>
        </p:txBody>
      </p:sp>
      <p:sp>
        <p:nvSpPr>
          <p:cNvPr id="28" name="Text Placeholder 34">
            <a:extLst>
              <a:ext uri="{FF2B5EF4-FFF2-40B4-BE49-F238E27FC236}">
                <a16:creationId xmlns:a16="http://schemas.microsoft.com/office/drawing/2014/main" id="{6758CBCD-8E21-E5E2-3E4A-33F2382FBEE8}"/>
              </a:ext>
            </a:extLst>
          </p:cNvPr>
          <p:cNvSpPr txBox="1">
            <a:spLocks/>
          </p:cNvSpPr>
          <p:nvPr/>
        </p:nvSpPr>
        <p:spPr>
          <a:xfrm>
            <a:off x="2963400" y="4119861"/>
            <a:ext cx="3915310" cy="963597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lang="en-US" sz="1600" kern="1200" dirty="0" smtClean="0">
                <a:solidFill>
                  <a:srgbClr val="0068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  <a:cs typeface="+mn-cs"/>
              </a:rPr>
              <a:t>Odpowiedzi zawsze te same?</a:t>
            </a:r>
          </a:p>
          <a:p>
            <a:endParaRPr lang="pl-PL" sz="2000" b="1" kern="0" spc="-150" dirty="0">
              <a:solidFill>
                <a:srgbClr val="76E521"/>
              </a:solidFill>
              <a:latin typeface="Montserrat Bold" pitchFamily="34" charset="0"/>
              <a:cs typeface="+mn-cs"/>
            </a:endParaRPr>
          </a:p>
          <a:p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  <a:cs typeface="+mn-cs"/>
              </a:rPr>
              <a:t>TOP 3 :    </a:t>
            </a:r>
            <a:endParaRPr lang="en-US" sz="2000" b="1" kern="0" spc="-150" dirty="0">
              <a:solidFill>
                <a:srgbClr val="76E521"/>
              </a:solidFill>
              <a:latin typeface="Montserrat Bold" pitchFamily="34" charset="0"/>
              <a:cs typeface="+mn-cs"/>
            </a:endParaRPr>
          </a:p>
          <a:p>
            <a:endParaRPr lang="en-US" sz="2880" dirty="0"/>
          </a:p>
          <a:p>
            <a:endParaRPr lang="en-US" sz="2880" dirty="0"/>
          </a:p>
          <a:p>
            <a:pPr marL="1234440" lvl="2" indent="0">
              <a:buNone/>
            </a:pPr>
            <a:endParaRPr lang="en-US" sz="2700" dirty="0">
              <a:highlight>
                <a:srgbClr val="009900"/>
              </a:highlight>
            </a:endParaRPr>
          </a:p>
          <a:p>
            <a:endParaRPr lang="en-US" sz="2880" dirty="0"/>
          </a:p>
        </p:txBody>
      </p:sp>
      <p:sp>
        <p:nvSpPr>
          <p:cNvPr id="29" name="Text Placeholder 34">
            <a:extLst>
              <a:ext uri="{FF2B5EF4-FFF2-40B4-BE49-F238E27FC236}">
                <a16:creationId xmlns:a16="http://schemas.microsoft.com/office/drawing/2014/main" id="{5433C8D8-BE81-8CE5-9568-63C90DC4E603}"/>
              </a:ext>
            </a:extLst>
          </p:cNvPr>
          <p:cNvSpPr txBox="1">
            <a:spLocks/>
          </p:cNvSpPr>
          <p:nvPr/>
        </p:nvSpPr>
        <p:spPr>
          <a:xfrm>
            <a:off x="2963400" y="5494469"/>
            <a:ext cx="3079220" cy="42277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lang="en-US" sz="1600" kern="1200" dirty="0" smtClean="0">
                <a:solidFill>
                  <a:srgbClr val="0068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  <a:cs typeface="+mn-cs"/>
              </a:rPr>
              <a:t>„Po tamtej zmianie” </a:t>
            </a:r>
            <a:endParaRPr lang="en-US" sz="2880" dirty="0"/>
          </a:p>
          <a:p>
            <a:pPr marL="1234440" lvl="2" indent="0">
              <a:buNone/>
            </a:pPr>
            <a:endParaRPr lang="en-US" sz="2000" b="1" kern="0" spc="-150" dirty="0">
              <a:solidFill>
                <a:srgbClr val="76E521"/>
              </a:solidFill>
              <a:latin typeface="Montserrat Bold" pitchFamily="34" charset="0"/>
            </a:endParaRPr>
          </a:p>
          <a:p>
            <a:endParaRPr lang="en-US" sz="2880" dirty="0"/>
          </a:p>
        </p:txBody>
      </p:sp>
      <p:sp>
        <p:nvSpPr>
          <p:cNvPr id="30" name="Text Placeholder 34">
            <a:extLst>
              <a:ext uri="{FF2B5EF4-FFF2-40B4-BE49-F238E27FC236}">
                <a16:creationId xmlns:a16="http://schemas.microsoft.com/office/drawing/2014/main" id="{1E606EAB-C237-CCCF-9A03-00B97D8273F5}"/>
              </a:ext>
            </a:extLst>
          </p:cNvPr>
          <p:cNvSpPr txBox="1">
            <a:spLocks/>
          </p:cNvSpPr>
          <p:nvPr/>
        </p:nvSpPr>
        <p:spPr>
          <a:xfrm>
            <a:off x="2933798" y="6245200"/>
            <a:ext cx="4737002" cy="963597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lang="en-US" sz="1600" kern="1200" dirty="0" smtClean="0">
                <a:solidFill>
                  <a:srgbClr val="0068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  <a:cs typeface="+mn-cs"/>
              </a:rPr>
              <a:t>„Zła instrukcja,  trzeba uszczegółowić”</a:t>
            </a:r>
            <a:endParaRPr lang="en-US" sz="2880" dirty="0"/>
          </a:p>
          <a:p>
            <a:pPr marL="1234440" lvl="2" indent="0">
              <a:buNone/>
            </a:pPr>
            <a:endParaRPr lang="en-US" sz="2700" dirty="0">
              <a:highlight>
                <a:srgbClr val="009900"/>
              </a:highlight>
            </a:endParaRPr>
          </a:p>
          <a:p>
            <a:endParaRPr lang="en-US" sz="2880" dirty="0"/>
          </a:p>
        </p:txBody>
      </p:sp>
      <p:sp>
        <p:nvSpPr>
          <p:cNvPr id="31" name="Text Placeholder 34">
            <a:extLst>
              <a:ext uri="{FF2B5EF4-FFF2-40B4-BE49-F238E27FC236}">
                <a16:creationId xmlns:a16="http://schemas.microsoft.com/office/drawing/2014/main" id="{6C6BF981-E59B-12E9-DA44-A7148382F478}"/>
              </a:ext>
            </a:extLst>
          </p:cNvPr>
          <p:cNvSpPr txBox="1">
            <a:spLocks/>
          </p:cNvSpPr>
          <p:nvPr/>
        </p:nvSpPr>
        <p:spPr>
          <a:xfrm>
            <a:off x="2963400" y="7021345"/>
            <a:ext cx="5406598" cy="178953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lang="en-US" sz="1600" kern="1200" dirty="0" smtClean="0">
                <a:solidFill>
                  <a:srgbClr val="0068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  <a:cs typeface="+mn-cs"/>
              </a:rPr>
              <a:t>„Lider był rano i nie zwrócił mi uwagi to myślałem że OK.”</a:t>
            </a:r>
          </a:p>
          <a:p>
            <a:endParaRPr lang="en-US" sz="2880" dirty="0"/>
          </a:p>
          <a:p>
            <a:endParaRPr lang="en-US" sz="2880" dirty="0"/>
          </a:p>
          <a:p>
            <a:pPr marL="1234440" lvl="2" indent="0">
              <a:buNone/>
            </a:pPr>
            <a:endParaRPr lang="en-US" sz="2700" dirty="0">
              <a:highlight>
                <a:srgbClr val="009900"/>
              </a:highlight>
            </a:endParaRPr>
          </a:p>
          <a:p>
            <a:endParaRPr lang="en-US" sz="2880" dirty="0"/>
          </a:p>
        </p:txBody>
      </p:sp>
      <p:pic>
        <p:nvPicPr>
          <p:cNvPr id="3" name="Obraz 51" descr="Obraz zawierający krąg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20A7DF4-2750-6583-2A45-A98FAE6408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t="6346" b="7230"/>
          <a:stretch/>
        </p:blipFill>
        <p:spPr>
          <a:xfrm>
            <a:off x="12092584" y="703934"/>
            <a:ext cx="1207331" cy="69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41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26" grpId="0" animBg="1"/>
      <p:bldP spid="27" grpId="0"/>
      <p:bldP spid="28" grpId="0"/>
      <p:bldP spid="29" grpId="0"/>
      <p:bldP spid="30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C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420AD-E86F-9064-2F17-74CDB0D81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6DD19272-FA61-85D2-2986-F6F1F99B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76200" cy="10287000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64F7853A-B9D5-0C93-209C-272F260D7CA0}"/>
              </a:ext>
            </a:extLst>
          </p:cNvPr>
          <p:cNvSpPr/>
          <p:nvPr/>
        </p:nvSpPr>
        <p:spPr>
          <a:xfrm>
            <a:off x="-117475" y="162105"/>
            <a:ext cx="971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500" kern="0" spc="225" dirty="0">
                <a:solidFill>
                  <a:srgbClr val="FFFFFF"/>
                </a:solidFill>
                <a:latin typeface="Montserrat Medium" pitchFamily="34" charset="0"/>
              </a:rPr>
              <a:t>11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365C4C3A-BD9C-ECFC-FA33-4757FAB3E9DB}"/>
              </a:ext>
            </a:extLst>
          </p:cNvPr>
          <p:cNvSpPr/>
          <p:nvPr/>
        </p:nvSpPr>
        <p:spPr>
          <a:xfrm>
            <a:off x="714875" y="650541"/>
            <a:ext cx="3325441" cy="5394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</a:rPr>
              <a:t>Rada/refleksja  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  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13" name="Text 26">
            <a:extLst>
              <a:ext uri="{FF2B5EF4-FFF2-40B4-BE49-F238E27FC236}">
                <a16:creationId xmlns:a16="http://schemas.microsoft.com/office/drawing/2014/main" id="{C876B48F-57E5-7FC1-6889-81C8FC63AD58}"/>
              </a:ext>
            </a:extLst>
          </p:cNvPr>
          <p:cNvSpPr/>
          <p:nvPr/>
        </p:nvSpPr>
        <p:spPr>
          <a:xfrm>
            <a:off x="9873359" y="2146213"/>
            <a:ext cx="5908441" cy="47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87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52A23AAB-7B40-F6E7-D42E-ED6BBB0E0283}"/>
              </a:ext>
            </a:extLst>
          </p:cNvPr>
          <p:cNvSpPr/>
          <p:nvPr/>
        </p:nvSpPr>
        <p:spPr>
          <a:xfrm rot="16200000">
            <a:off x="-5300933" y="4448432"/>
            <a:ext cx="11063834" cy="512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9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-4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Montserrat Bold" pitchFamily="34" charset="-122"/>
                <a:cs typeface="+mn-cs"/>
              </a:rPr>
              <a:t>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Manufacturing Masterclass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27 maja 2025 |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Toruń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    </a:t>
            </a:r>
            <a:r>
              <a:rPr kumimoji="0" lang="pl-PL" sz="1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Lean  zniszczy „prawie” każdego </a:t>
            </a:r>
            <a:endParaRPr kumimoji="0" lang="en-US" sz="1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7" name="Text 26">
            <a:extLst>
              <a:ext uri="{FF2B5EF4-FFF2-40B4-BE49-F238E27FC236}">
                <a16:creationId xmlns:a16="http://schemas.microsoft.com/office/drawing/2014/main" id="{3A43D7A9-1E1B-0EFE-DC1C-3801D74796E2}"/>
              </a:ext>
            </a:extLst>
          </p:cNvPr>
          <p:cNvSpPr/>
          <p:nvPr/>
        </p:nvSpPr>
        <p:spPr>
          <a:xfrm>
            <a:off x="4894220" y="1846997"/>
            <a:ext cx="12100101" cy="1405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spc="-150" dirty="0">
                <a:solidFill>
                  <a:srgbClr val="FFFF00"/>
                </a:solidFill>
                <a:latin typeface="Montserrat Bold" pitchFamily="34" charset="0"/>
              </a:rPr>
              <a:t>Li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der (Zespół) 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+ 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Lean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= 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Rozczarowanie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                                                                                                   </a:t>
            </a:r>
          </a:p>
        </p:txBody>
      </p:sp>
      <p:sp>
        <p:nvSpPr>
          <p:cNvPr id="18" name="Text 26">
            <a:extLst>
              <a:ext uri="{FF2B5EF4-FFF2-40B4-BE49-F238E27FC236}">
                <a16:creationId xmlns:a16="http://schemas.microsoft.com/office/drawing/2014/main" id="{D85F1CF7-23CB-DC30-6CB2-6EE360A758A9}"/>
              </a:ext>
            </a:extLst>
          </p:cNvPr>
          <p:cNvSpPr/>
          <p:nvPr/>
        </p:nvSpPr>
        <p:spPr>
          <a:xfrm>
            <a:off x="4894220" y="2737308"/>
            <a:ext cx="10852212" cy="925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Lider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(Zespół) 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+ Lean 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= 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Porażka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                                                       </a:t>
            </a:r>
            <a:endParaRPr kumimoji="0" lang="pl-PL" sz="20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Bold" pitchFamily="34" charset="0"/>
              <a:ea typeface="+mn-ea"/>
              <a:cs typeface="+mn-cs"/>
            </a:endParaRPr>
          </a:p>
        </p:txBody>
      </p:sp>
      <p:sp>
        <p:nvSpPr>
          <p:cNvPr id="19" name="Text 26">
            <a:extLst>
              <a:ext uri="{FF2B5EF4-FFF2-40B4-BE49-F238E27FC236}">
                <a16:creationId xmlns:a16="http://schemas.microsoft.com/office/drawing/2014/main" id="{F07092F5-551C-23F4-01D5-A0474B20C6B2}"/>
              </a:ext>
            </a:extLst>
          </p:cNvPr>
          <p:cNvSpPr/>
          <p:nvPr/>
        </p:nvSpPr>
        <p:spPr>
          <a:xfrm>
            <a:off x="8064429" y="3473459"/>
            <a:ext cx="3830192" cy="10258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Lean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= 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DRAMAT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                              </a:t>
            </a:r>
          </a:p>
        </p:txBody>
      </p:sp>
      <p:sp>
        <p:nvSpPr>
          <p:cNvPr id="20" name="Text 26">
            <a:extLst>
              <a:ext uri="{FF2B5EF4-FFF2-40B4-BE49-F238E27FC236}">
                <a16:creationId xmlns:a16="http://schemas.microsoft.com/office/drawing/2014/main" id="{CAFE7DF6-0A84-9A9D-5400-49D35518907C}"/>
              </a:ext>
            </a:extLst>
          </p:cNvPr>
          <p:cNvSpPr/>
          <p:nvPr/>
        </p:nvSpPr>
        <p:spPr>
          <a:xfrm>
            <a:off x="13994272" y="1865030"/>
            <a:ext cx="920599" cy="5571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50%</a:t>
            </a:r>
            <a:r>
              <a:rPr kumimoji="0" lang="en-US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 26">
            <a:extLst>
              <a:ext uri="{FF2B5EF4-FFF2-40B4-BE49-F238E27FC236}">
                <a16:creationId xmlns:a16="http://schemas.microsoft.com/office/drawing/2014/main" id="{D58A001B-29AA-A8A8-5717-99EB571695E4}"/>
              </a:ext>
            </a:extLst>
          </p:cNvPr>
          <p:cNvSpPr/>
          <p:nvPr/>
        </p:nvSpPr>
        <p:spPr>
          <a:xfrm>
            <a:off x="13994271" y="2741374"/>
            <a:ext cx="920599" cy="5571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25 %</a:t>
            </a:r>
            <a:r>
              <a:rPr kumimoji="0" lang="en-US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2" name="Text 26">
            <a:extLst>
              <a:ext uri="{FF2B5EF4-FFF2-40B4-BE49-F238E27FC236}">
                <a16:creationId xmlns:a16="http://schemas.microsoft.com/office/drawing/2014/main" id="{7128ED3C-3D5C-AC9C-A059-723E2E7B876E}"/>
              </a:ext>
            </a:extLst>
          </p:cNvPr>
          <p:cNvSpPr/>
          <p:nvPr/>
        </p:nvSpPr>
        <p:spPr>
          <a:xfrm>
            <a:off x="14013702" y="3457024"/>
            <a:ext cx="920599" cy="5571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20 %</a:t>
            </a:r>
            <a:r>
              <a:rPr kumimoji="0" lang="en-US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3" name="Text 26">
            <a:extLst>
              <a:ext uri="{FF2B5EF4-FFF2-40B4-BE49-F238E27FC236}">
                <a16:creationId xmlns:a16="http://schemas.microsoft.com/office/drawing/2014/main" id="{7CD87E02-74D3-2077-9F74-B9F072DD085F}"/>
              </a:ext>
            </a:extLst>
          </p:cNvPr>
          <p:cNvSpPr/>
          <p:nvPr/>
        </p:nvSpPr>
        <p:spPr>
          <a:xfrm>
            <a:off x="4996012" y="4319965"/>
            <a:ext cx="7569793" cy="7107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Lider (Zespół)   + Lea</a:t>
            </a:r>
            <a:r>
              <a:rPr lang="pl-PL" sz="3200" b="1" kern="0" spc="-150" dirty="0">
                <a:solidFill>
                  <a:srgbClr val="76E521"/>
                </a:solidFill>
                <a:latin typeface="Montserrat Bold" pitchFamily="34" charset="0"/>
              </a:rPr>
              <a:t>n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=  Sukces    </a:t>
            </a: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24" name="Text 26">
            <a:extLst>
              <a:ext uri="{FF2B5EF4-FFF2-40B4-BE49-F238E27FC236}">
                <a16:creationId xmlns:a16="http://schemas.microsoft.com/office/drawing/2014/main" id="{E85B6A99-6B56-D8F2-FAF3-F7BC0B14FB5E}"/>
              </a:ext>
            </a:extLst>
          </p:cNvPr>
          <p:cNvSpPr/>
          <p:nvPr/>
        </p:nvSpPr>
        <p:spPr>
          <a:xfrm>
            <a:off x="14311007" y="4291594"/>
            <a:ext cx="920599" cy="5571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5 %</a:t>
            </a:r>
            <a:r>
              <a:rPr kumimoji="0" lang="en-US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1" name="Text 26">
            <a:extLst>
              <a:ext uri="{FF2B5EF4-FFF2-40B4-BE49-F238E27FC236}">
                <a16:creationId xmlns:a16="http://schemas.microsoft.com/office/drawing/2014/main" id="{45229225-7EF2-D0DA-C8A0-C7335F4A44D5}"/>
              </a:ext>
            </a:extLst>
          </p:cNvPr>
          <p:cNvSpPr/>
          <p:nvPr/>
        </p:nvSpPr>
        <p:spPr>
          <a:xfrm>
            <a:off x="714875" y="2362072"/>
            <a:ext cx="1578740" cy="622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/>
            <a:r>
              <a:rPr lang="pl-PL" sz="3200" b="1" kern="0" spc="-150" dirty="0">
                <a:solidFill>
                  <a:srgbClr val="76E521"/>
                </a:solidFill>
                <a:latin typeface="Montserrat Bold" pitchFamily="34" charset="0"/>
              </a:rPr>
              <a:t>Lider    </a:t>
            </a:r>
            <a:endParaRPr lang="en-US" sz="3200" dirty="0"/>
          </a:p>
        </p:txBody>
      </p:sp>
      <p:sp>
        <p:nvSpPr>
          <p:cNvPr id="32" name="Text 26">
            <a:extLst>
              <a:ext uri="{FF2B5EF4-FFF2-40B4-BE49-F238E27FC236}">
                <a16:creationId xmlns:a16="http://schemas.microsoft.com/office/drawing/2014/main" id="{87E9062D-019F-9200-21FA-8757D957D0A8}"/>
              </a:ext>
            </a:extLst>
          </p:cNvPr>
          <p:cNvSpPr/>
          <p:nvPr/>
        </p:nvSpPr>
        <p:spPr>
          <a:xfrm>
            <a:off x="730036" y="3031385"/>
            <a:ext cx="2161836" cy="622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/>
            <a:r>
              <a:rPr lang="pl-PL" sz="2800" b="1" kern="0" spc="-150" dirty="0">
                <a:solidFill>
                  <a:srgbClr val="76E521"/>
                </a:solidFill>
                <a:latin typeface="Montserrat Bold" pitchFamily="34" charset="0"/>
              </a:rPr>
              <a:t>Budować</a:t>
            </a:r>
            <a:r>
              <a:rPr lang="pl-PL" sz="3200" b="1" kern="0" spc="-150" dirty="0">
                <a:solidFill>
                  <a:srgbClr val="76E521"/>
                </a:solidFill>
                <a:latin typeface="Montserrat Bold" pitchFamily="34" charset="0"/>
              </a:rPr>
              <a:t>   </a:t>
            </a:r>
            <a:endParaRPr lang="en-US" sz="3200" dirty="0"/>
          </a:p>
        </p:txBody>
      </p:sp>
      <p:sp>
        <p:nvSpPr>
          <p:cNvPr id="33" name="Text 26">
            <a:extLst>
              <a:ext uri="{FF2B5EF4-FFF2-40B4-BE49-F238E27FC236}">
                <a16:creationId xmlns:a16="http://schemas.microsoft.com/office/drawing/2014/main" id="{4EA04201-B482-B763-FA75-C0C9862A9B17}"/>
              </a:ext>
            </a:extLst>
          </p:cNvPr>
          <p:cNvSpPr/>
          <p:nvPr/>
        </p:nvSpPr>
        <p:spPr>
          <a:xfrm>
            <a:off x="730036" y="3615525"/>
            <a:ext cx="2161836" cy="622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/>
            <a:r>
              <a:rPr lang="pl-PL" sz="2800" b="1" kern="0" spc="-150" dirty="0">
                <a:solidFill>
                  <a:srgbClr val="76E521"/>
                </a:solidFill>
                <a:latin typeface="Montserrat Bold" pitchFamily="34" charset="0"/>
              </a:rPr>
              <a:t>Wspierać</a:t>
            </a:r>
            <a:r>
              <a:rPr lang="pl-PL" sz="3200" b="1" kern="0" spc="-150" dirty="0">
                <a:solidFill>
                  <a:srgbClr val="76E521"/>
                </a:solidFill>
                <a:latin typeface="Montserrat Bold" pitchFamily="34" charset="0"/>
              </a:rPr>
              <a:t>   </a:t>
            </a:r>
            <a:endParaRPr lang="en-US" sz="3200" dirty="0"/>
          </a:p>
        </p:txBody>
      </p:sp>
      <p:sp>
        <p:nvSpPr>
          <p:cNvPr id="34" name="Text 26">
            <a:extLst>
              <a:ext uri="{FF2B5EF4-FFF2-40B4-BE49-F238E27FC236}">
                <a16:creationId xmlns:a16="http://schemas.microsoft.com/office/drawing/2014/main" id="{3AED503C-CAE5-2D9A-99C0-E4907ECFC318}"/>
              </a:ext>
            </a:extLst>
          </p:cNvPr>
          <p:cNvSpPr/>
          <p:nvPr/>
        </p:nvSpPr>
        <p:spPr>
          <a:xfrm>
            <a:off x="733742" y="4156159"/>
            <a:ext cx="2161836" cy="622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/>
            <a:r>
              <a:rPr lang="pl-PL" sz="2800" b="1" kern="0" spc="-150" dirty="0">
                <a:solidFill>
                  <a:srgbClr val="76E521"/>
                </a:solidFill>
                <a:latin typeface="Montserrat Bold" pitchFamily="34" charset="0"/>
              </a:rPr>
              <a:t>Rozwijać</a:t>
            </a:r>
            <a:r>
              <a:rPr lang="pl-PL" sz="3200" b="1" kern="0" spc="-150" dirty="0">
                <a:solidFill>
                  <a:srgbClr val="76E521"/>
                </a:solidFill>
                <a:latin typeface="Montserrat Bold" pitchFamily="34" charset="0"/>
              </a:rPr>
              <a:t>    </a:t>
            </a:r>
            <a:endParaRPr lang="en-US" sz="3200" dirty="0"/>
          </a:p>
        </p:txBody>
      </p:sp>
      <p:sp>
        <p:nvSpPr>
          <p:cNvPr id="37" name="Text 0">
            <a:extLst>
              <a:ext uri="{FF2B5EF4-FFF2-40B4-BE49-F238E27FC236}">
                <a16:creationId xmlns:a16="http://schemas.microsoft.com/office/drawing/2014/main" id="{C47BA61B-1EC0-55F6-6392-740C67E85859}"/>
              </a:ext>
            </a:extLst>
          </p:cNvPr>
          <p:cNvSpPr/>
          <p:nvPr/>
        </p:nvSpPr>
        <p:spPr>
          <a:xfrm>
            <a:off x="4811374" y="102111"/>
            <a:ext cx="11039475" cy="5394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1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1" i="0" u="none" strike="noStrike" kern="0" cap="none" spc="-4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Montserrat Bold" pitchFamily="34" charset="-122"/>
                <a:cs typeface="+mn-cs"/>
              </a:rPr>
              <a:t>Lean zniszczy „prawie” każdego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 1">
            <a:extLst>
              <a:ext uri="{FF2B5EF4-FFF2-40B4-BE49-F238E27FC236}">
                <a16:creationId xmlns:a16="http://schemas.microsoft.com/office/drawing/2014/main" id="{4879DDD2-CF97-DA47-9591-CF25A2C3758B}"/>
              </a:ext>
            </a:extLst>
          </p:cNvPr>
          <p:cNvSpPr/>
          <p:nvPr/>
        </p:nvSpPr>
        <p:spPr>
          <a:xfrm>
            <a:off x="6221354" y="5592873"/>
            <a:ext cx="5119108" cy="5071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</a:rPr>
              <a:t>Dlaczego Warto  dowód  ? </a:t>
            </a: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2" descr="image">
            <a:extLst>
              <a:ext uri="{FF2B5EF4-FFF2-40B4-BE49-F238E27FC236}">
                <a16:creationId xmlns:a16="http://schemas.microsoft.com/office/drawing/2014/main" id="{54F9387E-0FFA-6B3E-01D0-44AAD66A4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831" y="6289617"/>
            <a:ext cx="8870153" cy="247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26">
            <a:extLst>
              <a:ext uri="{FF2B5EF4-FFF2-40B4-BE49-F238E27FC236}">
                <a16:creationId xmlns:a16="http://schemas.microsoft.com/office/drawing/2014/main" id="{D3BF9A8F-CB41-791A-D2B2-3A667F45CAF8}"/>
              </a:ext>
            </a:extLst>
          </p:cNvPr>
          <p:cNvSpPr/>
          <p:nvPr/>
        </p:nvSpPr>
        <p:spPr>
          <a:xfrm>
            <a:off x="5780748" y="8956969"/>
            <a:ext cx="6212177" cy="925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kern="0" spc="-150" dirty="0">
                <a:solidFill>
                  <a:srgbClr val="76E521"/>
                </a:solidFill>
                <a:latin typeface="Montserrat SemiBold" pitchFamily="2" charset="-18"/>
              </a:rPr>
              <a:t>57 %  ludzi w firmie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kern="0" spc="-150" dirty="0">
                <a:solidFill>
                  <a:srgbClr val="76E521"/>
                </a:solidFill>
                <a:latin typeface="Montserrat SemiBold" pitchFamily="2" charset="-18"/>
              </a:rPr>
              <a:t>nie może doczekać się poniedziałku  </a:t>
            </a:r>
          </a:p>
        </p:txBody>
      </p:sp>
      <p:pic>
        <p:nvPicPr>
          <p:cNvPr id="3" name="Picture 2" descr="A red and blue sign with white text&#10;&#10;AI-generated content may be incorrect.">
            <a:extLst>
              <a:ext uri="{FF2B5EF4-FFF2-40B4-BE49-F238E27FC236}">
                <a16:creationId xmlns:a16="http://schemas.microsoft.com/office/drawing/2014/main" id="{3D3662B8-7FC7-31E7-0B9B-B4270BFDD9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171"/>
          <a:stretch/>
        </p:blipFill>
        <p:spPr>
          <a:xfrm rot="5400000">
            <a:off x="14490664" y="965083"/>
            <a:ext cx="4778191" cy="2848028"/>
          </a:xfrm>
          <a:prstGeom prst="homePlate">
            <a:avLst>
              <a:gd name="adj" fmla="val 27567"/>
            </a:avLst>
          </a:prstGeom>
        </p:spPr>
      </p:pic>
    </p:spTree>
    <p:extLst>
      <p:ext uri="{BB962C8B-B14F-4D97-AF65-F5344CB8AC3E}">
        <p14:creationId xmlns:p14="http://schemas.microsoft.com/office/powerpoint/2010/main" val="33899524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1" grpId="0" animBg="1"/>
      <p:bldP spid="32" grpId="0" animBg="1"/>
      <p:bldP spid="33" grpId="0" animBg="1"/>
      <p:bldP spid="34" grpId="0" animBg="1"/>
      <p:bldP spid="37" grpId="0" animBg="1"/>
      <p:bldP spid="39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C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61A4BA-1A7E-9260-52F0-906AD11C9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F9600671-3891-DC4B-E72F-32C7708BB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76200" cy="10287000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4B5D4D6C-3C12-E4CD-EFAD-CAE54A6CE42B}"/>
              </a:ext>
            </a:extLst>
          </p:cNvPr>
          <p:cNvSpPr/>
          <p:nvPr/>
        </p:nvSpPr>
        <p:spPr>
          <a:xfrm>
            <a:off x="-117475" y="162105"/>
            <a:ext cx="971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500" kern="0" spc="225" dirty="0">
                <a:solidFill>
                  <a:srgbClr val="FFFFFF"/>
                </a:solidFill>
                <a:latin typeface="Montserrat Medium" pitchFamily="34" charset="0"/>
              </a:rPr>
              <a:t>12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82489048-0173-500F-C190-D9D96AB02A8E}"/>
              </a:ext>
            </a:extLst>
          </p:cNvPr>
          <p:cNvSpPr/>
          <p:nvPr/>
        </p:nvSpPr>
        <p:spPr>
          <a:xfrm>
            <a:off x="5945437" y="4444353"/>
            <a:ext cx="8073525" cy="695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5400" b="1" kern="0" spc="-150" dirty="0">
                <a:solidFill>
                  <a:srgbClr val="76E521"/>
                </a:solidFill>
                <a:latin typeface="Montserrat SemiBold" pitchFamily="2" charset="-18"/>
              </a:rPr>
              <a:t>Dziękuję za uwagę </a:t>
            </a:r>
            <a:r>
              <a:rPr kumimoji="0" lang="pl-PL" sz="5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    </a:t>
            </a:r>
            <a:endParaRPr kumimoji="0" lang="en-US" sz="5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13" name="Text 26">
            <a:extLst>
              <a:ext uri="{FF2B5EF4-FFF2-40B4-BE49-F238E27FC236}">
                <a16:creationId xmlns:a16="http://schemas.microsoft.com/office/drawing/2014/main" id="{5C929E0D-94E8-0477-29B1-CF0FAAC1A077}"/>
              </a:ext>
            </a:extLst>
          </p:cNvPr>
          <p:cNvSpPr/>
          <p:nvPr/>
        </p:nvSpPr>
        <p:spPr>
          <a:xfrm>
            <a:off x="9416159" y="1960544"/>
            <a:ext cx="5908441" cy="47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87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C5B3FC8D-1611-6BF7-C83B-8CBDDB88E999}"/>
              </a:ext>
            </a:extLst>
          </p:cNvPr>
          <p:cNvSpPr/>
          <p:nvPr/>
        </p:nvSpPr>
        <p:spPr>
          <a:xfrm rot="16200000">
            <a:off x="-5300933" y="4448432"/>
            <a:ext cx="11063834" cy="512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9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-4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Montserrat Bold" pitchFamily="34" charset="-122"/>
                <a:cs typeface="+mn-cs"/>
              </a:rPr>
              <a:t>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Manufacturing Masterclass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27 maja 2025 |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Toruń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    </a:t>
            </a:r>
            <a:r>
              <a:rPr kumimoji="0" lang="pl-PL" sz="1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Lean  zniszczy „prawie” każdego </a:t>
            </a:r>
            <a:endParaRPr kumimoji="0" lang="en-US" sz="1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60355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01C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E00FFC2B-35A7-2AFD-5417-BFC3F0EA0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76200" cy="10287000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6ADF7DFC-F5BB-F96B-0F9A-2957C2082DB2}"/>
              </a:ext>
            </a:extLst>
          </p:cNvPr>
          <p:cNvSpPr/>
          <p:nvPr/>
        </p:nvSpPr>
        <p:spPr>
          <a:xfrm>
            <a:off x="-117475" y="162105"/>
            <a:ext cx="971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800"/>
              </a:lnSpc>
            </a:pPr>
            <a:r>
              <a:rPr lang="en-US" sz="1500" b="0" i="0" kern="0" spc="225" dirty="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0</a:t>
            </a:r>
            <a:r>
              <a:rPr lang="pl-PL" sz="1500" b="0" i="0" kern="0" spc="225" dirty="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1</a:t>
            </a:r>
            <a:endParaRPr lang="en-US" sz="1500" dirty="0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88CCE6EC-9C28-131E-AB30-3501FB237A4F}"/>
              </a:ext>
            </a:extLst>
          </p:cNvPr>
          <p:cNvSpPr/>
          <p:nvPr/>
        </p:nvSpPr>
        <p:spPr>
          <a:xfrm>
            <a:off x="714876" y="650540"/>
            <a:ext cx="4349750" cy="618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675"/>
              </a:lnSpc>
            </a:pP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</a:rPr>
              <a:t>Prywatnie</a:t>
            </a:r>
            <a:r>
              <a:rPr lang="pl-PL" sz="3000" dirty="0">
                <a:solidFill>
                  <a:srgbClr val="FFFFFF"/>
                </a:solidFill>
                <a:latin typeface="Montserrat SemiBold" pitchFamily="34" charset="0"/>
              </a:rPr>
              <a:t> </a:t>
            </a:r>
            <a:endParaRPr lang="en-US" sz="3000" dirty="0"/>
          </a:p>
        </p:txBody>
      </p:sp>
      <p:sp>
        <p:nvSpPr>
          <p:cNvPr id="7" name="Text 26">
            <a:extLst>
              <a:ext uri="{FF2B5EF4-FFF2-40B4-BE49-F238E27FC236}">
                <a16:creationId xmlns:a16="http://schemas.microsoft.com/office/drawing/2014/main" id="{1555914B-FD70-2894-D9D7-5AF55973AA59}"/>
              </a:ext>
            </a:extLst>
          </p:cNvPr>
          <p:cNvSpPr/>
          <p:nvPr/>
        </p:nvSpPr>
        <p:spPr>
          <a:xfrm>
            <a:off x="2925229" y="1085494"/>
            <a:ext cx="6218771" cy="1484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400" b="1" kern="0" spc="-150" dirty="0">
                <a:solidFill>
                  <a:srgbClr val="76E521"/>
                </a:solidFill>
                <a:latin typeface="Montserrat SemiBold" pitchFamily="2" charset="-18"/>
              </a:rPr>
              <a:t>47 lat  żona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</a:rPr>
              <a:t>dwie córki nastolatki 17 i 15 lat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SemiBold" pitchFamily="2" charset="-18"/>
            </a:endParaRPr>
          </a:p>
        </p:txBody>
      </p:sp>
      <p:sp>
        <p:nvSpPr>
          <p:cNvPr id="8" name="Text 26">
            <a:extLst>
              <a:ext uri="{FF2B5EF4-FFF2-40B4-BE49-F238E27FC236}">
                <a16:creationId xmlns:a16="http://schemas.microsoft.com/office/drawing/2014/main" id="{C8C36865-4229-63DB-7EFA-4B53B1E9BB07}"/>
              </a:ext>
            </a:extLst>
          </p:cNvPr>
          <p:cNvSpPr/>
          <p:nvPr/>
        </p:nvSpPr>
        <p:spPr>
          <a:xfrm>
            <a:off x="716991" y="2171962"/>
            <a:ext cx="4416475" cy="6271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kern="0" spc="-150" dirty="0">
                <a:solidFill>
                  <a:srgbClr val="76E521"/>
                </a:solidFill>
                <a:latin typeface="Montserrat SemiBold" pitchFamily="2" charset="-18"/>
              </a:rPr>
              <a:t>Fan filmów  i muzyki filmowej    </a:t>
            </a:r>
          </a:p>
          <a:p>
            <a:pPr marL="0" marR="0" lvl="0" indent="0" algn="l" defTabSz="914400" rtl="0" eaLnBrk="1" fontAlgn="auto" latinLnBrk="0" hangingPunct="1">
              <a:lnSpc>
                <a:spcPts val="87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C5E2975-9E4D-4408-F944-EC00EEA364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543" b="12971"/>
          <a:stretch/>
        </p:blipFill>
        <p:spPr>
          <a:xfrm>
            <a:off x="744150" y="2616267"/>
            <a:ext cx="4095272" cy="4214302"/>
          </a:xfrm>
          <a:prstGeom prst="rect">
            <a:avLst/>
          </a:prstGeom>
        </p:spPr>
      </p:pic>
      <p:sp>
        <p:nvSpPr>
          <p:cNvPr id="11" name="Text 26">
            <a:extLst>
              <a:ext uri="{FF2B5EF4-FFF2-40B4-BE49-F238E27FC236}">
                <a16:creationId xmlns:a16="http://schemas.microsoft.com/office/drawing/2014/main" id="{CE014B7A-EB13-5A3A-E8D5-D6D4C5F9D343}"/>
              </a:ext>
            </a:extLst>
          </p:cNvPr>
          <p:cNvSpPr/>
          <p:nvPr/>
        </p:nvSpPr>
        <p:spPr>
          <a:xfrm>
            <a:off x="5668095" y="2192350"/>
            <a:ext cx="5913971" cy="678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kern="0" spc="-150" dirty="0">
                <a:solidFill>
                  <a:srgbClr val="76E521"/>
                </a:solidFill>
                <a:latin typeface="Montserrat SemiBold" pitchFamily="2" charset="-18"/>
              </a:rPr>
              <a:t>Od ponad 30 lat walka dobra ze złem   </a:t>
            </a:r>
          </a:p>
          <a:p>
            <a:pPr marL="0" marR="0" lvl="0" indent="0" algn="l" defTabSz="914400" rtl="0" eaLnBrk="1" fontAlgn="auto" latinLnBrk="0" hangingPunct="1">
              <a:lnSpc>
                <a:spcPts val="87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49E4AED2-23E3-CA1F-A57A-DC5813723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8095" y="3430306"/>
            <a:ext cx="5158681" cy="5412621"/>
          </a:xfrm>
          <a:prstGeom prst="rect">
            <a:avLst/>
          </a:prstGeom>
        </p:spPr>
      </p:pic>
      <p:sp>
        <p:nvSpPr>
          <p:cNvPr id="13" name="Text 26">
            <a:extLst>
              <a:ext uri="{FF2B5EF4-FFF2-40B4-BE49-F238E27FC236}">
                <a16:creationId xmlns:a16="http://schemas.microsoft.com/office/drawing/2014/main" id="{86B239E2-D22B-D744-7E5C-28A087A3A4EE}"/>
              </a:ext>
            </a:extLst>
          </p:cNvPr>
          <p:cNvSpPr/>
          <p:nvPr/>
        </p:nvSpPr>
        <p:spPr>
          <a:xfrm>
            <a:off x="12083159" y="2193861"/>
            <a:ext cx="5908441" cy="47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spc="-150" dirty="0" err="1">
                <a:solidFill>
                  <a:srgbClr val="76E521"/>
                </a:solidFill>
                <a:latin typeface="Montserrat SemiBold" pitchFamily="2" charset="-18"/>
              </a:rPr>
              <a:t>Narodowy</a:t>
            </a:r>
            <a:r>
              <a:rPr lang="en-US" sz="2400" b="1" kern="0" spc="-150" dirty="0">
                <a:solidFill>
                  <a:srgbClr val="76E521"/>
                </a:solidFill>
                <a:latin typeface="Montserrat SemiBold" pitchFamily="2" charset="-18"/>
              </a:rPr>
              <a:t> </a:t>
            </a:r>
            <a:r>
              <a:rPr lang="pl-PL" sz="2400" b="1" kern="0" spc="-150" dirty="0">
                <a:solidFill>
                  <a:srgbClr val="76E521"/>
                </a:solidFill>
                <a:latin typeface="Montserrat SemiBold" pitchFamily="2" charset="-18"/>
              </a:rPr>
              <a:t>s</a:t>
            </a:r>
            <a:r>
              <a:rPr lang="en-US" sz="2400" b="1" kern="0" spc="-150" dirty="0">
                <a:solidFill>
                  <a:srgbClr val="76E521"/>
                </a:solidFill>
                <a:latin typeface="Montserrat SemiBold" pitchFamily="2" charset="-18"/>
              </a:rPr>
              <a:t>port</a:t>
            </a:r>
            <a:r>
              <a:rPr lang="pl-PL" sz="2400" b="1" kern="0" spc="-150" dirty="0">
                <a:solidFill>
                  <a:srgbClr val="76E521"/>
                </a:solidFill>
                <a:latin typeface="Montserrat SemiBold" pitchFamily="2" charset="-18"/>
              </a:rPr>
              <a:t> każdego Polaka po 40 </a:t>
            </a:r>
          </a:p>
          <a:p>
            <a:pPr marL="0" marR="0" lvl="0" indent="0" algn="l" defTabSz="914400" rtl="0" eaLnBrk="1" fontAlgn="auto" latinLnBrk="0" hangingPunct="1">
              <a:lnSpc>
                <a:spcPts val="87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CBC0533-EFF5-5AD4-47D6-07EE8FBE0A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006" y="6998720"/>
            <a:ext cx="4093416" cy="2731304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819CA98-6785-BB62-3F88-A6B90640AB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83159" y="3876355"/>
            <a:ext cx="5496029" cy="4121217"/>
          </a:xfrm>
          <a:prstGeom prst="rect">
            <a:avLst/>
          </a:prstGeom>
        </p:spPr>
      </p:pic>
      <p:sp>
        <p:nvSpPr>
          <p:cNvPr id="15" name="Text 0">
            <a:extLst>
              <a:ext uri="{FF2B5EF4-FFF2-40B4-BE49-F238E27FC236}">
                <a16:creationId xmlns:a16="http://schemas.microsoft.com/office/drawing/2014/main" id="{7F046E80-4991-8C2B-CEFD-EF3DBF7ECAA0}"/>
              </a:ext>
            </a:extLst>
          </p:cNvPr>
          <p:cNvSpPr/>
          <p:nvPr/>
        </p:nvSpPr>
        <p:spPr>
          <a:xfrm rot="16200000">
            <a:off x="-5300933" y="4448432"/>
            <a:ext cx="11063834" cy="512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9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kern="0" spc="-450" dirty="0">
                <a:solidFill>
                  <a:srgbClr val="76E521"/>
                </a:solidFill>
                <a:latin typeface="Montserrat Bold" pitchFamily="34" charset="0"/>
                <a:ea typeface="Montserrat Bold" pitchFamily="34" charset="-122"/>
              </a:rPr>
              <a:t>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Manufacturing Masterclass</a:t>
            </a:r>
            <a:r>
              <a:rPr lang="pl-PL" sz="1400" b="1" dirty="0">
                <a:solidFill>
                  <a:srgbClr val="FFFFFF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   </a:t>
            </a:r>
            <a:r>
              <a:rPr lang="en-US" sz="1400" b="1" dirty="0">
                <a:solidFill>
                  <a:srgbClr val="FFFFFF"/>
                </a:solidFill>
                <a:latin typeface="Montserrat SemiBold" pitchFamily="34" charset="0"/>
              </a:rPr>
              <a:t>27 maja 2025 | </a:t>
            </a:r>
            <a:r>
              <a:rPr lang="en-US" sz="1400" b="1" dirty="0" err="1">
                <a:solidFill>
                  <a:srgbClr val="FFFFFF"/>
                </a:solidFill>
                <a:latin typeface="Montserrat SemiBold" pitchFamily="34" charset="0"/>
              </a:rPr>
              <a:t>Toruń</a:t>
            </a:r>
            <a:r>
              <a:rPr lang="pl-PL" sz="1400" b="1" dirty="0">
                <a:solidFill>
                  <a:srgbClr val="FFFFFF"/>
                </a:solidFill>
                <a:latin typeface="Montserrat SemiBold" pitchFamily="34" charset="0"/>
              </a:rPr>
              <a:t>    </a:t>
            </a:r>
            <a:r>
              <a:rPr lang="pl-PL" sz="1400" b="1" kern="0" spc="-150" dirty="0">
                <a:solidFill>
                  <a:srgbClr val="76E521"/>
                </a:solidFill>
                <a:latin typeface="Montserrat SemiBold" pitchFamily="2" charset="-18"/>
              </a:rPr>
              <a:t>Lean  zniszczy „prawie” każdego </a:t>
            </a:r>
            <a:endParaRPr lang="en-US" sz="1400" b="1" kern="0" spc="-150" dirty="0">
              <a:solidFill>
                <a:srgbClr val="76E521"/>
              </a:solidFill>
              <a:latin typeface="Montserrat SemiBold" pitchFamily="2" charset="-1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C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64E8B1-066C-FF9B-2AAD-4AC5C0C8B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CFCC5D1D-B3B7-A78E-E2A6-F957324FC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76200" cy="10287000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3D6179FB-6CEC-C74A-5D99-1113996514A5}"/>
              </a:ext>
            </a:extLst>
          </p:cNvPr>
          <p:cNvSpPr/>
          <p:nvPr/>
        </p:nvSpPr>
        <p:spPr>
          <a:xfrm>
            <a:off x="-117475" y="162105"/>
            <a:ext cx="971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0</a:t>
            </a:r>
            <a:r>
              <a:rPr lang="pl-PL" sz="1500" kern="0" spc="225" dirty="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2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F28440AA-8D33-3FC5-83D5-2CA863A21D88}"/>
              </a:ext>
            </a:extLst>
          </p:cNvPr>
          <p:cNvSpPr/>
          <p:nvPr/>
        </p:nvSpPr>
        <p:spPr>
          <a:xfrm>
            <a:off x="714874" y="650541"/>
            <a:ext cx="10924307" cy="680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Kariera  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B5938928-9285-F135-DC0A-0DB0A4B4E5EF}"/>
              </a:ext>
            </a:extLst>
          </p:cNvPr>
          <p:cNvSpPr/>
          <p:nvPr/>
        </p:nvSpPr>
        <p:spPr>
          <a:xfrm rot="16200000">
            <a:off x="-5300933" y="4448432"/>
            <a:ext cx="11063834" cy="512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9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-4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Montserrat Bold" pitchFamily="34" charset="-122"/>
                <a:cs typeface="+mn-cs"/>
              </a:rPr>
              <a:t>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Manufacturing Masterclass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27 maja 2025 |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Toruń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    </a:t>
            </a:r>
            <a:r>
              <a:rPr kumimoji="0" lang="pl-PL" sz="1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Lean  zniszczy „prawie” każdego </a:t>
            </a:r>
            <a:endParaRPr kumimoji="0" lang="en-US" sz="1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295399E2-AFB0-C4A1-0256-DE457F06927E}"/>
              </a:ext>
            </a:extLst>
          </p:cNvPr>
          <p:cNvCxnSpPr>
            <a:cxnSpLocks/>
          </p:cNvCxnSpPr>
          <p:nvPr/>
        </p:nvCxnSpPr>
        <p:spPr>
          <a:xfrm flipV="1">
            <a:off x="1915421" y="7719558"/>
            <a:ext cx="15507177" cy="101199"/>
          </a:xfrm>
          <a:prstGeom prst="line">
            <a:avLst/>
          </a:prstGeom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9A6D4DDF-F764-1F6C-7EFB-8DB3C891CBC3}"/>
              </a:ext>
            </a:extLst>
          </p:cNvPr>
          <p:cNvCxnSpPr>
            <a:cxnSpLocks/>
          </p:cNvCxnSpPr>
          <p:nvPr/>
        </p:nvCxnSpPr>
        <p:spPr>
          <a:xfrm>
            <a:off x="3330819" y="6274382"/>
            <a:ext cx="13548" cy="3476509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4" name="Obraz 23" descr="Obraz zawierający tekst, logo, symbol, Czcion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A016032-ED1E-CE29-26A4-67222AD15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890887" y="7986217"/>
            <a:ext cx="1092624" cy="1412876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68CB2726-3ACA-DED6-7273-FD0281D0ED7D}"/>
              </a:ext>
            </a:extLst>
          </p:cNvPr>
          <p:cNvSpPr txBox="1"/>
          <p:nvPr/>
        </p:nvSpPr>
        <p:spPr>
          <a:xfrm>
            <a:off x="1890887" y="7318653"/>
            <a:ext cx="1049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Obraz 33" descr="Obraz zawierający czerwony, żółty, pomarańcza/pomarańczowy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4D8E7F0-BE87-0518-915E-01E44A8B09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532120" y="8106723"/>
            <a:ext cx="1233291" cy="739975"/>
          </a:xfrm>
          <a:prstGeom prst="rect">
            <a:avLst/>
          </a:prstGeom>
        </p:spPr>
      </p:pic>
      <p:sp>
        <p:nvSpPr>
          <p:cNvPr id="36" name="pole tekstowe 35">
            <a:extLst>
              <a:ext uri="{FF2B5EF4-FFF2-40B4-BE49-F238E27FC236}">
                <a16:creationId xmlns:a16="http://schemas.microsoft.com/office/drawing/2014/main" id="{FE2A26B9-D9A2-8DBD-CB81-3F78E5C2F789}"/>
              </a:ext>
            </a:extLst>
          </p:cNvPr>
          <p:cNvSpPr txBox="1"/>
          <p:nvPr/>
        </p:nvSpPr>
        <p:spPr>
          <a:xfrm>
            <a:off x="3459798" y="7308492"/>
            <a:ext cx="1049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37D8D05E-75E8-6CDD-28AC-02076F3D2F9E}"/>
              </a:ext>
            </a:extLst>
          </p:cNvPr>
          <p:cNvCxnSpPr>
            <a:cxnSpLocks/>
          </p:cNvCxnSpPr>
          <p:nvPr/>
        </p:nvCxnSpPr>
        <p:spPr>
          <a:xfrm flipH="1">
            <a:off x="5032899" y="4584763"/>
            <a:ext cx="23436" cy="5134538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8" name="Obraz 37" descr="Obraz zawierający czerwony, żółty, pomarańcza/pomarańczowy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3A6D387-B316-CF1C-2CD7-E7D78889E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215265" y="8092106"/>
            <a:ext cx="1233291" cy="739975"/>
          </a:xfrm>
          <a:prstGeom prst="rect">
            <a:avLst/>
          </a:prstGeom>
        </p:spPr>
      </p:pic>
      <p:sp>
        <p:nvSpPr>
          <p:cNvPr id="39" name="pole tekstowe 38">
            <a:extLst>
              <a:ext uri="{FF2B5EF4-FFF2-40B4-BE49-F238E27FC236}">
                <a16:creationId xmlns:a16="http://schemas.microsoft.com/office/drawing/2014/main" id="{BD9A0D53-1ABA-4B0B-4928-40BE2FE3702F}"/>
              </a:ext>
            </a:extLst>
          </p:cNvPr>
          <p:cNvSpPr txBox="1"/>
          <p:nvPr/>
        </p:nvSpPr>
        <p:spPr>
          <a:xfrm>
            <a:off x="5154871" y="7282723"/>
            <a:ext cx="1049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Obraz 40" descr="Obraz zawierający czerwony, flag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FF5B7EC-7B71-0B0F-DBDF-4128B67495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1923159" y="8090496"/>
            <a:ext cx="1207331" cy="709307"/>
          </a:xfrm>
          <a:prstGeom prst="rect">
            <a:avLst/>
          </a:prstGeom>
        </p:spPr>
      </p:pic>
      <p:pic>
        <p:nvPicPr>
          <p:cNvPr id="49" name="Obraz 48" descr="Obraz zawierający żółty, Wielobarwność, Prostokąt, wzór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ABEC19B-1A31-7779-34E1-8B6AB8F583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548444" y="8076769"/>
            <a:ext cx="1253660" cy="783676"/>
          </a:xfrm>
          <a:prstGeom prst="rect">
            <a:avLst/>
          </a:prstGeom>
        </p:spPr>
      </p:pic>
      <p:pic>
        <p:nvPicPr>
          <p:cNvPr id="52" name="Obraz 51" descr="Obraz zawierający krąg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39FF06F-F0AF-72D9-64D4-2A7FCFBFA8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0362106" y="8090496"/>
            <a:ext cx="1158647" cy="772431"/>
          </a:xfrm>
          <a:prstGeom prst="rect">
            <a:avLst/>
          </a:prstGeom>
        </p:spPr>
      </p:pic>
      <p:pic>
        <p:nvPicPr>
          <p:cNvPr id="55" name="Obraz 54" descr="Obraz zawierający Grafika, krąg, projekt graficzny, log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6402744-AF64-3916-D05A-D7EE1124A6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6905072" y="8063744"/>
            <a:ext cx="1204461" cy="796701"/>
          </a:xfrm>
          <a:prstGeom prst="rect">
            <a:avLst/>
          </a:prstGeom>
        </p:spPr>
      </p:pic>
      <p:pic>
        <p:nvPicPr>
          <p:cNvPr id="63" name="Obraz 62" descr="Obraz zawierający flaga, Flaga Stanów Zjednoczonych, Dzień Flagi (USA), symbol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9B0C0B6-6D23-C58B-46D5-DBF8D64C961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3470574" y="8057547"/>
            <a:ext cx="1250716" cy="658971"/>
          </a:xfrm>
          <a:prstGeom prst="rect">
            <a:avLst/>
          </a:prstGeom>
        </p:spPr>
      </p:pic>
      <p:pic>
        <p:nvPicPr>
          <p:cNvPr id="66" name="Obraz 65" descr="Obraz zawierający symbol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28FF6A5-AEA0-5B9E-0794-96390C0A60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4967719" y="8026759"/>
            <a:ext cx="1279414" cy="720549"/>
          </a:xfrm>
          <a:prstGeom prst="rect">
            <a:avLst/>
          </a:prstGeom>
        </p:spPr>
      </p:pic>
      <p:cxnSp>
        <p:nvCxnSpPr>
          <p:cNvPr id="67" name="Łącznik prosty 66">
            <a:extLst>
              <a:ext uri="{FF2B5EF4-FFF2-40B4-BE49-F238E27FC236}">
                <a16:creationId xmlns:a16="http://schemas.microsoft.com/office/drawing/2014/main" id="{3C6E0550-6508-1CE3-991B-A999A6F148CF}"/>
              </a:ext>
            </a:extLst>
          </p:cNvPr>
          <p:cNvCxnSpPr>
            <a:cxnSpLocks/>
          </p:cNvCxnSpPr>
          <p:nvPr/>
        </p:nvCxnSpPr>
        <p:spPr>
          <a:xfrm flipH="1">
            <a:off x="6665363" y="4519604"/>
            <a:ext cx="42978" cy="5197041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2" name="Łącznik prosty 71">
            <a:extLst>
              <a:ext uri="{FF2B5EF4-FFF2-40B4-BE49-F238E27FC236}">
                <a16:creationId xmlns:a16="http://schemas.microsoft.com/office/drawing/2014/main" id="{BEDE2E5A-D2D2-39F4-1350-714B27EC4B8D}"/>
              </a:ext>
            </a:extLst>
          </p:cNvPr>
          <p:cNvCxnSpPr>
            <a:cxnSpLocks/>
          </p:cNvCxnSpPr>
          <p:nvPr/>
        </p:nvCxnSpPr>
        <p:spPr>
          <a:xfrm>
            <a:off x="8358457" y="4519604"/>
            <a:ext cx="0" cy="521779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6" name="pole tekstowe 75">
            <a:extLst>
              <a:ext uri="{FF2B5EF4-FFF2-40B4-BE49-F238E27FC236}">
                <a16:creationId xmlns:a16="http://schemas.microsoft.com/office/drawing/2014/main" id="{68644DF1-ACB7-1B34-D151-685A6DA970AA}"/>
              </a:ext>
            </a:extLst>
          </p:cNvPr>
          <p:cNvSpPr txBox="1"/>
          <p:nvPr/>
        </p:nvSpPr>
        <p:spPr>
          <a:xfrm>
            <a:off x="6767813" y="7308491"/>
            <a:ext cx="1049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CA3A785C-7634-EFD0-A16C-EBF775A4B1D7}"/>
              </a:ext>
            </a:extLst>
          </p:cNvPr>
          <p:cNvSpPr txBox="1"/>
          <p:nvPr/>
        </p:nvSpPr>
        <p:spPr>
          <a:xfrm>
            <a:off x="8404555" y="7237805"/>
            <a:ext cx="1049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2007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8" name="Łącznik prosty 77">
            <a:extLst>
              <a:ext uri="{FF2B5EF4-FFF2-40B4-BE49-F238E27FC236}">
                <a16:creationId xmlns:a16="http://schemas.microsoft.com/office/drawing/2014/main" id="{16EF69C9-D07C-70C7-132B-D68DC9B4659D}"/>
              </a:ext>
            </a:extLst>
          </p:cNvPr>
          <p:cNvCxnSpPr>
            <a:cxnSpLocks/>
          </p:cNvCxnSpPr>
          <p:nvPr/>
        </p:nvCxnSpPr>
        <p:spPr>
          <a:xfrm>
            <a:off x="10087565" y="4597113"/>
            <a:ext cx="25617" cy="515793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2" name="Łącznik prosty 81">
            <a:extLst>
              <a:ext uri="{FF2B5EF4-FFF2-40B4-BE49-F238E27FC236}">
                <a16:creationId xmlns:a16="http://schemas.microsoft.com/office/drawing/2014/main" id="{8364544E-B73D-82A8-0036-0DEC32A9E9E2}"/>
              </a:ext>
            </a:extLst>
          </p:cNvPr>
          <p:cNvCxnSpPr>
            <a:cxnSpLocks/>
          </p:cNvCxnSpPr>
          <p:nvPr/>
        </p:nvCxnSpPr>
        <p:spPr>
          <a:xfrm>
            <a:off x="11714253" y="4644366"/>
            <a:ext cx="83290" cy="5003016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3" name="Łącznik prosty 82">
            <a:extLst>
              <a:ext uri="{FF2B5EF4-FFF2-40B4-BE49-F238E27FC236}">
                <a16:creationId xmlns:a16="http://schemas.microsoft.com/office/drawing/2014/main" id="{62E68B11-760C-48FC-6B50-C993F47810E8}"/>
              </a:ext>
            </a:extLst>
          </p:cNvPr>
          <p:cNvCxnSpPr>
            <a:cxnSpLocks/>
          </p:cNvCxnSpPr>
          <p:nvPr/>
        </p:nvCxnSpPr>
        <p:spPr>
          <a:xfrm>
            <a:off x="13282070" y="7724420"/>
            <a:ext cx="36924" cy="1977825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4" name="Łącznik prosty 83">
            <a:extLst>
              <a:ext uri="{FF2B5EF4-FFF2-40B4-BE49-F238E27FC236}">
                <a16:creationId xmlns:a16="http://schemas.microsoft.com/office/drawing/2014/main" id="{F129DDB8-B3DC-C987-8292-A327ED3E13FA}"/>
              </a:ext>
            </a:extLst>
          </p:cNvPr>
          <p:cNvCxnSpPr>
            <a:cxnSpLocks/>
          </p:cNvCxnSpPr>
          <p:nvPr/>
        </p:nvCxnSpPr>
        <p:spPr>
          <a:xfrm>
            <a:off x="14849334" y="7719558"/>
            <a:ext cx="39697" cy="2023241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7" name="pole tekstowe 86">
            <a:extLst>
              <a:ext uri="{FF2B5EF4-FFF2-40B4-BE49-F238E27FC236}">
                <a16:creationId xmlns:a16="http://schemas.microsoft.com/office/drawing/2014/main" id="{75D35C68-50FE-6F38-EC70-AF9175EA559C}"/>
              </a:ext>
            </a:extLst>
          </p:cNvPr>
          <p:cNvSpPr txBox="1"/>
          <p:nvPr/>
        </p:nvSpPr>
        <p:spPr>
          <a:xfrm>
            <a:off x="10073785" y="7260324"/>
            <a:ext cx="1049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pole tekstowe 87">
            <a:extLst>
              <a:ext uri="{FF2B5EF4-FFF2-40B4-BE49-F238E27FC236}">
                <a16:creationId xmlns:a16="http://schemas.microsoft.com/office/drawing/2014/main" id="{871F9A8B-19A2-6AF9-4DD9-C91A26F7EBE8}"/>
              </a:ext>
            </a:extLst>
          </p:cNvPr>
          <p:cNvSpPr txBox="1"/>
          <p:nvPr/>
        </p:nvSpPr>
        <p:spPr>
          <a:xfrm>
            <a:off x="11781903" y="7260324"/>
            <a:ext cx="1049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pole tekstowe 88">
            <a:extLst>
              <a:ext uri="{FF2B5EF4-FFF2-40B4-BE49-F238E27FC236}">
                <a16:creationId xmlns:a16="http://schemas.microsoft.com/office/drawing/2014/main" id="{FC21A559-07A4-9F63-CA93-6DEF3425F498}"/>
              </a:ext>
            </a:extLst>
          </p:cNvPr>
          <p:cNvSpPr txBox="1"/>
          <p:nvPr/>
        </p:nvSpPr>
        <p:spPr>
          <a:xfrm>
            <a:off x="13221504" y="7262755"/>
            <a:ext cx="1049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pole tekstowe 89">
            <a:extLst>
              <a:ext uri="{FF2B5EF4-FFF2-40B4-BE49-F238E27FC236}">
                <a16:creationId xmlns:a16="http://schemas.microsoft.com/office/drawing/2014/main" id="{780EA63D-F6EB-D7C2-9922-7A4E9146C4C6}"/>
              </a:ext>
            </a:extLst>
          </p:cNvPr>
          <p:cNvSpPr txBox="1"/>
          <p:nvPr/>
        </p:nvSpPr>
        <p:spPr>
          <a:xfrm>
            <a:off x="14845801" y="7262755"/>
            <a:ext cx="1049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Text 26">
            <a:extLst>
              <a:ext uri="{FF2B5EF4-FFF2-40B4-BE49-F238E27FC236}">
                <a16:creationId xmlns:a16="http://schemas.microsoft.com/office/drawing/2014/main" id="{72B05482-0C5B-C1C6-20C2-BFD495BA1858}"/>
              </a:ext>
            </a:extLst>
          </p:cNvPr>
          <p:cNvSpPr/>
          <p:nvPr/>
        </p:nvSpPr>
        <p:spPr>
          <a:xfrm>
            <a:off x="10217284" y="6655142"/>
            <a:ext cx="1609690" cy="72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Nie wiedziałem 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że nie wiem  </a:t>
            </a:r>
            <a:endParaRPr kumimoji="0" lang="en-US" sz="1600" b="1" i="0" u="none" strike="noStrike" kern="0" cap="none" spc="-1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108" name="Text 26">
            <a:extLst>
              <a:ext uri="{FF2B5EF4-FFF2-40B4-BE49-F238E27FC236}">
                <a16:creationId xmlns:a16="http://schemas.microsoft.com/office/drawing/2014/main" id="{2D67A0A5-0C97-DBDE-F1F5-11E6F8E3376A}"/>
              </a:ext>
            </a:extLst>
          </p:cNvPr>
          <p:cNvSpPr/>
          <p:nvPr/>
        </p:nvSpPr>
        <p:spPr>
          <a:xfrm>
            <a:off x="10210113" y="6007311"/>
            <a:ext cx="1275322" cy="631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Wiem,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że nie wiem  </a:t>
            </a:r>
            <a:endParaRPr kumimoji="0" lang="en-US" sz="16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110" name="Text 26">
            <a:extLst>
              <a:ext uri="{FF2B5EF4-FFF2-40B4-BE49-F238E27FC236}">
                <a16:creationId xmlns:a16="http://schemas.microsoft.com/office/drawing/2014/main" id="{86F8738E-4B9D-206B-A6ED-F42A589464DA}"/>
              </a:ext>
            </a:extLst>
          </p:cNvPr>
          <p:cNvSpPr/>
          <p:nvPr/>
        </p:nvSpPr>
        <p:spPr>
          <a:xfrm>
            <a:off x="10217284" y="4597113"/>
            <a:ext cx="1235086" cy="673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Wiem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że wiem  </a:t>
            </a:r>
            <a:endParaRPr kumimoji="0" lang="en-US" sz="16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111" name="Text 26">
            <a:extLst>
              <a:ext uri="{FF2B5EF4-FFF2-40B4-BE49-F238E27FC236}">
                <a16:creationId xmlns:a16="http://schemas.microsoft.com/office/drawing/2014/main" id="{5EA56CFC-8626-52E6-4751-D3C5DDA56294}"/>
              </a:ext>
            </a:extLst>
          </p:cNvPr>
          <p:cNvSpPr/>
          <p:nvPr/>
        </p:nvSpPr>
        <p:spPr>
          <a:xfrm>
            <a:off x="10239576" y="5278800"/>
            <a:ext cx="1456275" cy="737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Nie wiem,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że wiem  </a:t>
            </a:r>
            <a:endParaRPr kumimoji="0" lang="en-US" sz="16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113" name="Text 26">
            <a:extLst>
              <a:ext uri="{FF2B5EF4-FFF2-40B4-BE49-F238E27FC236}">
                <a16:creationId xmlns:a16="http://schemas.microsoft.com/office/drawing/2014/main" id="{0D9061D9-0307-3FCA-7699-7EF761166B9D}"/>
              </a:ext>
            </a:extLst>
          </p:cNvPr>
          <p:cNvSpPr/>
          <p:nvPr/>
        </p:nvSpPr>
        <p:spPr>
          <a:xfrm>
            <a:off x="12504288" y="5996011"/>
            <a:ext cx="3141995" cy="5198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Wiem,   że wiem  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19" name="Text 26">
            <a:extLst>
              <a:ext uri="{FF2B5EF4-FFF2-40B4-BE49-F238E27FC236}">
                <a16:creationId xmlns:a16="http://schemas.microsoft.com/office/drawing/2014/main" id="{8E9C986E-1B2C-2C72-86E7-919799E9D652}"/>
              </a:ext>
            </a:extLst>
          </p:cNvPr>
          <p:cNvSpPr/>
          <p:nvPr/>
        </p:nvSpPr>
        <p:spPr>
          <a:xfrm>
            <a:off x="6950327" y="4584763"/>
            <a:ext cx="1235086" cy="673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Wiem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że wiem  </a:t>
            </a:r>
            <a:endParaRPr kumimoji="0" lang="en-US" sz="16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21" name="Text 26">
            <a:extLst>
              <a:ext uri="{FF2B5EF4-FFF2-40B4-BE49-F238E27FC236}">
                <a16:creationId xmlns:a16="http://schemas.microsoft.com/office/drawing/2014/main" id="{A8AB0062-7615-E9E1-13B9-F39070116F2E}"/>
              </a:ext>
            </a:extLst>
          </p:cNvPr>
          <p:cNvSpPr/>
          <p:nvPr/>
        </p:nvSpPr>
        <p:spPr>
          <a:xfrm>
            <a:off x="8726085" y="4519604"/>
            <a:ext cx="1235086" cy="673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Wiem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że wiem  </a:t>
            </a:r>
            <a:endParaRPr kumimoji="0" lang="en-US" sz="16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25" name="Text 26">
            <a:extLst>
              <a:ext uri="{FF2B5EF4-FFF2-40B4-BE49-F238E27FC236}">
                <a16:creationId xmlns:a16="http://schemas.microsoft.com/office/drawing/2014/main" id="{094FD87A-EEE7-E084-F542-22A312E436B3}"/>
              </a:ext>
            </a:extLst>
          </p:cNvPr>
          <p:cNvSpPr/>
          <p:nvPr/>
        </p:nvSpPr>
        <p:spPr>
          <a:xfrm>
            <a:off x="5143368" y="6123644"/>
            <a:ext cx="1275322" cy="631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Wiem,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że nie wiem  </a:t>
            </a:r>
            <a:endParaRPr kumimoji="0" lang="en-US" sz="16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26" name="Text 26">
            <a:extLst>
              <a:ext uri="{FF2B5EF4-FFF2-40B4-BE49-F238E27FC236}">
                <a16:creationId xmlns:a16="http://schemas.microsoft.com/office/drawing/2014/main" id="{AFD9A6BF-40F5-11F7-A231-5214D9E58A3D}"/>
              </a:ext>
            </a:extLst>
          </p:cNvPr>
          <p:cNvSpPr/>
          <p:nvPr/>
        </p:nvSpPr>
        <p:spPr>
          <a:xfrm>
            <a:off x="5183813" y="5428559"/>
            <a:ext cx="1456275" cy="737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Nie wiem,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że wiem  </a:t>
            </a:r>
            <a:endParaRPr kumimoji="0" lang="en-US" sz="16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D9A48E61-E63A-69F1-D67E-36B619E346FB}"/>
              </a:ext>
            </a:extLst>
          </p:cNvPr>
          <p:cNvSpPr/>
          <p:nvPr/>
        </p:nvSpPr>
        <p:spPr>
          <a:xfrm>
            <a:off x="5225487" y="4572784"/>
            <a:ext cx="1235086" cy="673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Wiem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że wiem  </a:t>
            </a:r>
            <a:endParaRPr kumimoji="0" lang="en-US" sz="16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30" name="Text 26">
            <a:extLst>
              <a:ext uri="{FF2B5EF4-FFF2-40B4-BE49-F238E27FC236}">
                <a16:creationId xmlns:a16="http://schemas.microsoft.com/office/drawing/2014/main" id="{64F77C4D-C366-FEE4-894D-572FBBAE0EC2}"/>
              </a:ext>
            </a:extLst>
          </p:cNvPr>
          <p:cNvSpPr/>
          <p:nvPr/>
        </p:nvSpPr>
        <p:spPr>
          <a:xfrm>
            <a:off x="3518184" y="6123644"/>
            <a:ext cx="1275322" cy="631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Wiem,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że nie wiem  </a:t>
            </a:r>
            <a:endParaRPr kumimoji="0" lang="en-US" sz="16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33" name="Text 26">
            <a:extLst>
              <a:ext uri="{FF2B5EF4-FFF2-40B4-BE49-F238E27FC236}">
                <a16:creationId xmlns:a16="http://schemas.microsoft.com/office/drawing/2014/main" id="{9B837D71-4798-2D78-5A44-AC17E59DFF0B}"/>
              </a:ext>
            </a:extLst>
          </p:cNvPr>
          <p:cNvSpPr/>
          <p:nvPr/>
        </p:nvSpPr>
        <p:spPr>
          <a:xfrm>
            <a:off x="3155356" y="2482163"/>
            <a:ext cx="2227850" cy="72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Nie wiesz</a:t>
            </a:r>
            <a:r>
              <a:rPr lang="pl-PL" sz="2400" b="1" kern="0" spc="-150" dirty="0">
                <a:solidFill>
                  <a:srgbClr val="76E521"/>
                </a:solidFill>
                <a:latin typeface="Montserrat SemiBold" pitchFamily="2" charset="-18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-150" normalizeH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że nie wiesz  </a:t>
            </a:r>
            <a:endParaRPr kumimoji="0" lang="pl-PL" sz="2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35" name="Text 26">
            <a:extLst>
              <a:ext uri="{FF2B5EF4-FFF2-40B4-BE49-F238E27FC236}">
                <a16:creationId xmlns:a16="http://schemas.microsoft.com/office/drawing/2014/main" id="{CC679684-6901-D9DE-33EF-FA1B12E12310}"/>
              </a:ext>
            </a:extLst>
          </p:cNvPr>
          <p:cNvSpPr/>
          <p:nvPr/>
        </p:nvSpPr>
        <p:spPr>
          <a:xfrm>
            <a:off x="6130331" y="2453970"/>
            <a:ext cx="2227850" cy="72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kern="0" spc="-150" dirty="0">
                <a:solidFill>
                  <a:srgbClr val="76E521"/>
                </a:solidFill>
                <a:latin typeface="Montserrat SemiBold" pitchFamily="2" charset="-18"/>
              </a:rPr>
              <a:t>W</a:t>
            </a:r>
            <a:r>
              <a:rPr kumimoji="0" lang="pl-PL" sz="2400" b="1" i="0" u="none" strike="noStrike" kern="0" cap="none" spc="-150" normalizeH="0" baseline="0" noProof="0" dirty="0" err="1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iesz</a:t>
            </a:r>
            <a:r>
              <a:rPr lang="pl-PL" sz="2400" b="1" kern="0" spc="-150" dirty="0">
                <a:solidFill>
                  <a:srgbClr val="76E521"/>
                </a:solidFill>
                <a:latin typeface="Montserrat SemiBold" pitchFamily="2" charset="-18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-150" normalizeH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że nie wiesz  </a:t>
            </a:r>
            <a:endParaRPr kumimoji="0" lang="pl-PL" sz="2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40" name="Text 26">
            <a:extLst>
              <a:ext uri="{FF2B5EF4-FFF2-40B4-BE49-F238E27FC236}">
                <a16:creationId xmlns:a16="http://schemas.microsoft.com/office/drawing/2014/main" id="{CA56FA6D-305F-35CB-277A-E59631307B38}"/>
              </a:ext>
            </a:extLst>
          </p:cNvPr>
          <p:cNvSpPr/>
          <p:nvPr/>
        </p:nvSpPr>
        <p:spPr>
          <a:xfrm>
            <a:off x="9096188" y="2443528"/>
            <a:ext cx="2227850" cy="72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kern="0" spc="-150" dirty="0">
                <a:solidFill>
                  <a:srgbClr val="76E521"/>
                </a:solidFill>
                <a:latin typeface="Montserrat SemiBold" pitchFamily="2" charset="-18"/>
              </a:rPr>
              <a:t>Nie w</a:t>
            </a:r>
            <a:r>
              <a:rPr kumimoji="0" lang="pl-PL" sz="2400" b="1" i="0" u="none" strike="noStrike" kern="0" cap="none" spc="-150" normalizeH="0" baseline="0" noProof="0" dirty="0" err="1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iesz</a:t>
            </a:r>
            <a:r>
              <a:rPr lang="pl-PL" sz="2400" b="1" kern="0" spc="-150" dirty="0">
                <a:solidFill>
                  <a:srgbClr val="76E521"/>
                </a:solidFill>
                <a:latin typeface="Montserrat SemiBold" pitchFamily="2" charset="-18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-150" normalizeH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że wiesz  </a:t>
            </a:r>
            <a:endParaRPr kumimoji="0" lang="pl-PL" sz="2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42" name="Text 26">
            <a:extLst>
              <a:ext uri="{FF2B5EF4-FFF2-40B4-BE49-F238E27FC236}">
                <a16:creationId xmlns:a16="http://schemas.microsoft.com/office/drawing/2014/main" id="{681FB5D0-2580-1916-1D91-70D85030E648}"/>
              </a:ext>
            </a:extLst>
          </p:cNvPr>
          <p:cNvSpPr/>
          <p:nvPr/>
        </p:nvSpPr>
        <p:spPr>
          <a:xfrm>
            <a:off x="11324038" y="2450216"/>
            <a:ext cx="2227850" cy="72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kern="0" spc="-150" noProof="0" dirty="0">
                <a:solidFill>
                  <a:srgbClr val="76E521"/>
                </a:solidFill>
                <a:latin typeface="Montserrat SemiBold" pitchFamily="2" charset="-18"/>
              </a:rPr>
              <a:t>W</a:t>
            </a:r>
            <a:r>
              <a:rPr kumimoji="0" lang="pl-PL" sz="2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iesz</a:t>
            </a:r>
            <a:r>
              <a:rPr lang="pl-PL" sz="2400" b="1" kern="0" spc="-150" dirty="0">
                <a:solidFill>
                  <a:srgbClr val="76E521"/>
                </a:solidFill>
                <a:latin typeface="Montserrat SemiBold" pitchFamily="2" charset="-18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-150" normalizeH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że wiesz  </a:t>
            </a:r>
            <a:endParaRPr kumimoji="0" lang="pl-PL" sz="2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43" name="Text 1">
            <a:extLst>
              <a:ext uri="{FF2B5EF4-FFF2-40B4-BE49-F238E27FC236}">
                <a16:creationId xmlns:a16="http://schemas.microsoft.com/office/drawing/2014/main" id="{36527BDB-18E9-FAE7-3695-42439DD8D027}"/>
              </a:ext>
            </a:extLst>
          </p:cNvPr>
          <p:cNvSpPr/>
          <p:nvPr/>
        </p:nvSpPr>
        <p:spPr>
          <a:xfrm>
            <a:off x="3403150" y="1615608"/>
            <a:ext cx="10924307" cy="680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</a:rPr>
              <a:t>4  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poziom</a:t>
            </a: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</a:rPr>
              <a:t>y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 świadomości Lean </a:t>
            </a:r>
            <a:r>
              <a:rPr kumimoji="0" lang="pl-PL" sz="2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(moja 4 stopniowa  skala)    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44" name="Text 26">
            <a:extLst>
              <a:ext uri="{FF2B5EF4-FFF2-40B4-BE49-F238E27FC236}">
                <a16:creationId xmlns:a16="http://schemas.microsoft.com/office/drawing/2014/main" id="{99729B65-9B56-134A-E9CF-E836467F0E0A}"/>
              </a:ext>
            </a:extLst>
          </p:cNvPr>
          <p:cNvSpPr/>
          <p:nvPr/>
        </p:nvSpPr>
        <p:spPr>
          <a:xfrm>
            <a:off x="1794133" y="6755083"/>
            <a:ext cx="1609690" cy="72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Nie wiedziałem 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że nie wiem  </a:t>
            </a:r>
            <a:endParaRPr kumimoji="0" lang="en-US" sz="16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405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6" grpId="0"/>
      <p:bldP spid="39" grpId="0"/>
      <p:bldP spid="76" grpId="0"/>
      <p:bldP spid="77" grpId="0"/>
      <p:bldP spid="87" grpId="0"/>
      <p:bldP spid="88" grpId="0"/>
      <p:bldP spid="89" grpId="0"/>
      <p:bldP spid="90" grpId="0"/>
      <p:bldP spid="107" grpId="0" animBg="1"/>
      <p:bldP spid="108" grpId="0" animBg="1"/>
      <p:bldP spid="110" grpId="0" animBg="1"/>
      <p:bldP spid="111" grpId="0" animBg="1"/>
      <p:bldP spid="113" grpId="0" animBg="1"/>
      <p:bldP spid="19" grpId="0" animBg="1"/>
      <p:bldP spid="21" grpId="0" animBg="1"/>
      <p:bldP spid="25" grpId="0" animBg="1"/>
      <p:bldP spid="26" grpId="0" animBg="1"/>
      <p:bldP spid="28" grpId="0" animBg="1"/>
      <p:bldP spid="30" grpId="0" animBg="1"/>
      <p:bldP spid="33" grpId="0" animBg="1"/>
      <p:bldP spid="35" grpId="0" animBg="1"/>
      <p:bldP spid="40" grpId="0" animBg="1"/>
      <p:bldP spid="42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C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E394F9-5F1E-33B0-8174-422228225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D958ACB7-202F-CC7D-B731-8714DFA19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76200" cy="10287000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1B295498-7CBB-3611-9870-F03AC18F76D0}"/>
              </a:ext>
            </a:extLst>
          </p:cNvPr>
          <p:cNvSpPr/>
          <p:nvPr/>
        </p:nvSpPr>
        <p:spPr>
          <a:xfrm>
            <a:off x="-117475" y="162105"/>
            <a:ext cx="971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0</a:t>
            </a:r>
            <a:r>
              <a:rPr kumimoji="0" lang="pl-PL" sz="1500" b="0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3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33993C12-9994-75E3-7D16-68F5204F213F}"/>
              </a:ext>
            </a:extLst>
          </p:cNvPr>
          <p:cNvSpPr/>
          <p:nvPr/>
        </p:nvSpPr>
        <p:spPr>
          <a:xfrm>
            <a:off x="714875" y="650541"/>
            <a:ext cx="8463090" cy="551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</a:rPr>
              <a:t>Zrozumieć Lean</a:t>
            </a:r>
            <a:endParaRPr lang="en-US" sz="2400" b="1" kern="0" spc="-150" dirty="0">
              <a:solidFill>
                <a:srgbClr val="76E521"/>
              </a:solidFill>
              <a:latin typeface="Montserrat SemiBold" pitchFamily="2" charset="-18"/>
            </a:endParaRPr>
          </a:p>
        </p:txBody>
      </p:sp>
      <p:sp>
        <p:nvSpPr>
          <p:cNvPr id="13" name="Text 26">
            <a:extLst>
              <a:ext uri="{FF2B5EF4-FFF2-40B4-BE49-F238E27FC236}">
                <a16:creationId xmlns:a16="http://schemas.microsoft.com/office/drawing/2014/main" id="{1840C7BB-F408-E6E4-E40C-A90F828E325E}"/>
              </a:ext>
            </a:extLst>
          </p:cNvPr>
          <p:cNvSpPr/>
          <p:nvPr/>
        </p:nvSpPr>
        <p:spPr>
          <a:xfrm>
            <a:off x="9416159" y="1960544"/>
            <a:ext cx="5908441" cy="47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87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C9AFED6A-6DAB-3FBF-16C6-6675E71024B1}"/>
              </a:ext>
            </a:extLst>
          </p:cNvPr>
          <p:cNvSpPr/>
          <p:nvPr/>
        </p:nvSpPr>
        <p:spPr>
          <a:xfrm rot="16200000">
            <a:off x="-5300933" y="4448432"/>
            <a:ext cx="11063834" cy="512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9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-4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Montserrat Bold" pitchFamily="34" charset="-122"/>
                <a:cs typeface="+mn-cs"/>
              </a:rPr>
              <a:t>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Manufacturing Masterclass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27 maja 2025 |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Toruń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    </a:t>
            </a:r>
            <a:r>
              <a:rPr kumimoji="0" lang="pl-PL" sz="1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Lean  zniszczy „prawie” każdego </a:t>
            </a:r>
            <a:endParaRPr kumimoji="0" lang="en-US" sz="1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119" name="Text 26">
            <a:extLst>
              <a:ext uri="{FF2B5EF4-FFF2-40B4-BE49-F238E27FC236}">
                <a16:creationId xmlns:a16="http://schemas.microsoft.com/office/drawing/2014/main" id="{61CDA28F-ADD6-2AC5-B10E-CBC8F9263733}"/>
              </a:ext>
            </a:extLst>
          </p:cNvPr>
          <p:cNvSpPr/>
          <p:nvPr/>
        </p:nvSpPr>
        <p:spPr>
          <a:xfrm>
            <a:off x="3800411" y="2199149"/>
            <a:ext cx="10142862" cy="918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spc="-150" dirty="0">
                <a:solidFill>
                  <a:srgbClr val="76E521"/>
                </a:solidFill>
                <a:latin typeface="Montserrat SemiBold" pitchFamily="2" charset="-18"/>
              </a:rPr>
              <a:t>Różnica TPS w japońskich firmach a resztą ?</a:t>
            </a:r>
          </a:p>
        </p:txBody>
      </p:sp>
      <p:sp>
        <p:nvSpPr>
          <p:cNvPr id="120" name="Text 26">
            <a:extLst>
              <a:ext uri="{FF2B5EF4-FFF2-40B4-BE49-F238E27FC236}">
                <a16:creationId xmlns:a16="http://schemas.microsoft.com/office/drawing/2014/main" id="{AFB998F0-58E8-0A80-E5EA-7E440B3F4566}"/>
              </a:ext>
            </a:extLst>
          </p:cNvPr>
          <p:cNvSpPr/>
          <p:nvPr/>
        </p:nvSpPr>
        <p:spPr>
          <a:xfrm>
            <a:off x="5445333" y="3893521"/>
            <a:ext cx="7397333" cy="443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anose="00000700000000000000" pitchFamily="2" charset="0"/>
              </a:rPr>
              <a:t>„</a:t>
            </a:r>
            <a:r>
              <a:rPr lang="pl-PL" sz="3600" b="1" kern="0" spc="-150" dirty="0">
                <a:solidFill>
                  <a:srgbClr val="76E521"/>
                </a:solidFill>
                <a:latin typeface="Montserrat SemiBold" panose="00000700000000000000" pitchFamily="2" charset="0"/>
              </a:rPr>
              <a:t>Milion małych rzeczy”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spc="-150" dirty="0">
                <a:solidFill>
                  <a:srgbClr val="76E521"/>
                </a:solidFill>
                <a:latin typeface="Montserrat SemiBold" panose="00000700000000000000" pitchFamily="2" charset="0"/>
              </a:rPr>
              <a:t>-  ja podpisuję się obiema rękoma 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A8489156-828C-C8FA-634D-221196350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67183" y="4825457"/>
            <a:ext cx="9621563" cy="541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46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9" grpId="0" animBg="1"/>
      <p:bldP spid="1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C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530963-945F-BC9A-25A4-DCCC462D9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8FCAAE4D-18B0-B2F0-81B6-B0B667E21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76200" cy="10287000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C4C98695-C1D3-81D7-D352-6066274B0187}"/>
              </a:ext>
            </a:extLst>
          </p:cNvPr>
          <p:cNvSpPr/>
          <p:nvPr/>
        </p:nvSpPr>
        <p:spPr>
          <a:xfrm>
            <a:off x="-117475" y="162105"/>
            <a:ext cx="971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0</a:t>
            </a:r>
            <a:r>
              <a:rPr lang="pl-PL" sz="1500" kern="0" spc="225" dirty="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4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32D79DA5-A26C-756D-6A08-85771661DAB2}"/>
              </a:ext>
            </a:extLst>
          </p:cNvPr>
          <p:cNvSpPr/>
          <p:nvPr/>
        </p:nvSpPr>
        <p:spPr>
          <a:xfrm>
            <a:off x="714875" y="650541"/>
            <a:ext cx="8463090" cy="551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Zrozumieć Lean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13" name="Text 26">
            <a:extLst>
              <a:ext uri="{FF2B5EF4-FFF2-40B4-BE49-F238E27FC236}">
                <a16:creationId xmlns:a16="http://schemas.microsoft.com/office/drawing/2014/main" id="{6CD1752C-56D9-072E-4854-4DE71C3874C9}"/>
              </a:ext>
            </a:extLst>
          </p:cNvPr>
          <p:cNvSpPr/>
          <p:nvPr/>
        </p:nvSpPr>
        <p:spPr>
          <a:xfrm>
            <a:off x="9416159" y="1960544"/>
            <a:ext cx="5908441" cy="47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87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B44E0172-BD3E-D734-AD0B-250E4CDB2A26}"/>
              </a:ext>
            </a:extLst>
          </p:cNvPr>
          <p:cNvSpPr/>
          <p:nvPr/>
        </p:nvSpPr>
        <p:spPr>
          <a:xfrm rot="16200000">
            <a:off x="-5300933" y="4448432"/>
            <a:ext cx="11063834" cy="512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9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-4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Montserrat Bold" pitchFamily="34" charset="-122"/>
                <a:cs typeface="+mn-cs"/>
              </a:rPr>
              <a:t>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Manufacturing Masterclass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27 maja 2025 |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Toruń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    </a:t>
            </a:r>
            <a:r>
              <a:rPr kumimoji="0" lang="pl-PL" sz="1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Lean  zniszczy „prawie” każdego </a:t>
            </a:r>
            <a:endParaRPr kumimoji="0" lang="en-US" sz="1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123" name="Text 26">
            <a:extLst>
              <a:ext uri="{FF2B5EF4-FFF2-40B4-BE49-F238E27FC236}">
                <a16:creationId xmlns:a16="http://schemas.microsoft.com/office/drawing/2014/main" id="{C113B075-AA61-58B1-1E9A-9A0CC1A0A0C1}"/>
              </a:ext>
            </a:extLst>
          </p:cNvPr>
          <p:cNvSpPr/>
          <p:nvPr/>
        </p:nvSpPr>
        <p:spPr>
          <a:xfrm>
            <a:off x="1482698" y="2579679"/>
            <a:ext cx="7695267" cy="110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8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Czemu ? Jak ?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Fundamentalne pytania i sposób działania przy  Problemie i podejmowaniu działań      </a:t>
            </a:r>
          </a:p>
        </p:txBody>
      </p:sp>
      <p:sp>
        <p:nvSpPr>
          <p:cNvPr id="124" name="Text 26">
            <a:extLst>
              <a:ext uri="{FF2B5EF4-FFF2-40B4-BE49-F238E27FC236}">
                <a16:creationId xmlns:a16="http://schemas.microsoft.com/office/drawing/2014/main" id="{13BCBDD2-2E9A-019A-4F25-67ED8312ED73}"/>
              </a:ext>
            </a:extLst>
          </p:cNvPr>
          <p:cNvSpPr/>
          <p:nvPr/>
        </p:nvSpPr>
        <p:spPr>
          <a:xfrm>
            <a:off x="1482698" y="4838890"/>
            <a:ext cx="4428978" cy="658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8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Legendarna jakość   </a:t>
            </a:r>
          </a:p>
        </p:txBody>
      </p:sp>
      <p:sp>
        <p:nvSpPr>
          <p:cNvPr id="125" name="Text 26">
            <a:extLst>
              <a:ext uri="{FF2B5EF4-FFF2-40B4-BE49-F238E27FC236}">
                <a16:creationId xmlns:a16="http://schemas.microsoft.com/office/drawing/2014/main" id="{38155AC6-1C08-844D-E57F-B0CFAA42972D}"/>
              </a:ext>
            </a:extLst>
          </p:cNvPr>
          <p:cNvSpPr/>
          <p:nvPr/>
        </p:nvSpPr>
        <p:spPr>
          <a:xfrm>
            <a:off x="1482698" y="6125581"/>
            <a:ext cx="4690989" cy="22194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8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Ołtarzyki :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kumimoji="0" lang="pl-PL" sz="28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Standard wdrożeń 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kumimoji="0" lang="pl-PL" sz="28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Mentor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kumimoji="0" lang="pl-PL" sz="2800" b="1" i="0" u="none" strike="noStrike" kern="0" cap="none" spc="-150" normalizeH="0" baseline="0" noProof="0" dirty="0" err="1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Coach</a:t>
            </a:r>
            <a:endParaRPr kumimoji="0" lang="pl-PL" sz="28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kumimoji="0" lang="pl-PL" sz="28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TPS 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kumimoji="0" lang="pl-PL" sz="28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5S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 </a:t>
            </a:r>
            <a:r>
              <a:rPr kumimoji="0" lang="pl-PL" sz="36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27" name="Text 26">
            <a:extLst>
              <a:ext uri="{FF2B5EF4-FFF2-40B4-BE49-F238E27FC236}">
                <a16:creationId xmlns:a16="http://schemas.microsoft.com/office/drawing/2014/main" id="{BDE27558-0AB5-ED97-3733-56611FF11BA2}"/>
              </a:ext>
            </a:extLst>
          </p:cNvPr>
          <p:cNvSpPr/>
          <p:nvPr/>
        </p:nvSpPr>
        <p:spPr>
          <a:xfrm>
            <a:off x="1482698" y="9039999"/>
            <a:ext cx="4428978" cy="658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Rada/Refleksja     </a:t>
            </a:r>
          </a:p>
        </p:txBody>
      </p:sp>
      <p:sp>
        <p:nvSpPr>
          <p:cNvPr id="128" name="Text 26">
            <a:extLst>
              <a:ext uri="{FF2B5EF4-FFF2-40B4-BE49-F238E27FC236}">
                <a16:creationId xmlns:a16="http://schemas.microsoft.com/office/drawing/2014/main" id="{64F5AF06-98A4-3A77-E2D1-73BAE4C99A91}"/>
              </a:ext>
            </a:extLst>
          </p:cNvPr>
          <p:cNvSpPr/>
          <p:nvPr/>
        </p:nvSpPr>
        <p:spPr>
          <a:xfrm>
            <a:off x="1482698" y="1599366"/>
            <a:ext cx="6395317" cy="771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O tym dziś   :</a:t>
            </a:r>
          </a:p>
        </p:txBody>
      </p:sp>
      <p:pic>
        <p:nvPicPr>
          <p:cNvPr id="7" name="Picture 6" descr="A light bulb with a bright light&#10;&#10;AI-generated content may be incorrect.">
            <a:extLst>
              <a:ext uri="{FF2B5EF4-FFF2-40B4-BE49-F238E27FC236}">
                <a16:creationId xmlns:a16="http://schemas.microsoft.com/office/drawing/2014/main" id="{107FFB78-61C4-59FA-44F9-D5DF380C24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409987" y="1228703"/>
            <a:ext cx="5638754" cy="751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00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4" grpId="0" animBg="1"/>
      <p:bldP spid="125" grpId="0" animBg="1"/>
      <p:bldP spid="127" grpId="0" animBg="1"/>
      <p:bldP spid="1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C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5C289C-C1E6-09D0-CDBE-832A152B5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D343B508-B4E4-DE35-3038-48266B192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76200" cy="10287000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C71A41EC-F228-CEF7-7240-47E66DEBC821}"/>
              </a:ext>
            </a:extLst>
          </p:cNvPr>
          <p:cNvSpPr/>
          <p:nvPr/>
        </p:nvSpPr>
        <p:spPr>
          <a:xfrm>
            <a:off x="-117475" y="162105"/>
            <a:ext cx="971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0</a:t>
            </a:r>
            <a:r>
              <a:rPr lang="pl-PL" sz="1500" kern="0" spc="225" dirty="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5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02298DDB-10E6-6795-4268-048FC40F491A}"/>
              </a:ext>
            </a:extLst>
          </p:cNvPr>
          <p:cNvSpPr/>
          <p:nvPr/>
        </p:nvSpPr>
        <p:spPr>
          <a:xfrm>
            <a:off x="714875" y="650541"/>
            <a:ext cx="8463090" cy="551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</a:rPr>
              <a:t>Czemu? Jak ?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 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13" name="Text 26">
            <a:extLst>
              <a:ext uri="{FF2B5EF4-FFF2-40B4-BE49-F238E27FC236}">
                <a16:creationId xmlns:a16="http://schemas.microsoft.com/office/drawing/2014/main" id="{57578F3E-7C37-9621-00DC-62A995537844}"/>
              </a:ext>
            </a:extLst>
          </p:cNvPr>
          <p:cNvSpPr/>
          <p:nvPr/>
        </p:nvSpPr>
        <p:spPr>
          <a:xfrm>
            <a:off x="9416159" y="1960544"/>
            <a:ext cx="5908441" cy="47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87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14DD632C-2CE4-BEA3-6EA9-45D36E8FAB30}"/>
              </a:ext>
            </a:extLst>
          </p:cNvPr>
          <p:cNvSpPr/>
          <p:nvPr/>
        </p:nvSpPr>
        <p:spPr>
          <a:xfrm rot="16200000">
            <a:off x="-5300933" y="4448432"/>
            <a:ext cx="11063834" cy="512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9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-4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Montserrat Bold" pitchFamily="34" charset="-122"/>
                <a:cs typeface="+mn-cs"/>
              </a:rPr>
              <a:t>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Manufacturing Masterclass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27 maja 2025 |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Toruń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    </a:t>
            </a:r>
            <a:r>
              <a:rPr kumimoji="0" lang="pl-PL" sz="1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Lean  zniszczy „prawie” każdego </a:t>
            </a:r>
            <a:endParaRPr kumimoji="0" lang="en-US" sz="1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pic>
        <p:nvPicPr>
          <p:cNvPr id="41" name="Obraz 40" descr="Obraz zawierający czerwony, flag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0538B9E-2E25-87EE-EBCE-D356660E7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941220" y="487245"/>
            <a:ext cx="1207331" cy="709307"/>
          </a:xfrm>
          <a:prstGeom prst="rect">
            <a:avLst/>
          </a:prstGeom>
        </p:spPr>
      </p:pic>
      <p:pic>
        <p:nvPicPr>
          <p:cNvPr id="52" name="Obraz 51" descr="Obraz zawierający krąg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7822886-4E4F-2442-5BAC-8AA7D6480F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423774" y="464589"/>
            <a:ext cx="1158647" cy="772431"/>
          </a:xfrm>
          <a:prstGeom prst="rect">
            <a:avLst/>
          </a:prstGeom>
        </p:spPr>
      </p:pic>
      <p:sp>
        <p:nvSpPr>
          <p:cNvPr id="11" name="Text 26">
            <a:extLst>
              <a:ext uri="{FF2B5EF4-FFF2-40B4-BE49-F238E27FC236}">
                <a16:creationId xmlns:a16="http://schemas.microsoft.com/office/drawing/2014/main" id="{1B515570-A003-A228-755A-1458AD94F948}"/>
              </a:ext>
            </a:extLst>
          </p:cNvPr>
          <p:cNvSpPr/>
          <p:nvPr/>
        </p:nvSpPr>
        <p:spPr>
          <a:xfrm>
            <a:off x="769849" y="3157964"/>
            <a:ext cx="1977525" cy="551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</a:rPr>
              <a:t>Problem  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47FD047-4A98-A76D-EF26-F5F193F03C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0150" y="1541575"/>
            <a:ext cx="4227815" cy="4859761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59B4BFF6-C3B2-F712-86D2-BA65F171D5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23774" y="1619676"/>
            <a:ext cx="7761812" cy="4864830"/>
          </a:xfrm>
          <a:prstGeom prst="rect">
            <a:avLst/>
          </a:prstGeom>
        </p:spPr>
      </p:pic>
      <p:sp>
        <p:nvSpPr>
          <p:cNvPr id="18" name="Text 26">
            <a:extLst>
              <a:ext uri="{FF2B5EF4-FFF2-40B4-BE49-F238E27FC236}">
                <a16:creationId xmlns:a16="http://schemas.microsoft.com/office/drawing/2014/main" id="{A9B414F7-2EF0-1CB1-9801-15B3F12ED1AC}"/>
              </a:ext>
            </a:extLst>
          </p:cNvPr>
          <p:cNvSpPr/>
          <p:nvPr/>
        </p:nvSpPr>
        <p:spPr>
          <a:xfrm>
            <a:off x="6554603" y="5143500"/>
            <a:ext cx="2445345" cy="320040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-150" normalizeH="0" baseline="0" noProof="0" dirty="0">
                <a:ln>
                  <a:noFill/>
                </a:ln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Mniejsza koliba na </a:t>
            </a:r>
            <a:r>
              <a:rPr kumimoji="0" lang="pl-PL" sz="1600" b="1" i="0" u="none" strike="noStrike" kern="0" cap="none" spc="-150" normalizeH="0" baseline="0" noProof="0" dirty="0" err="1">
                <a:ln>
                  <a:noFill/>
                </a:ln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scrap</a:t>
            </a:r>
            <a:endParaRPr kumimoji="0" lang="pl-PL" sz="1600" b="1" i="0" u="none" strike="noStrike" kern="0" cap="none" spc="-150" normalizeH="0" baseline="0" noProof="0" dirty="0">
              <a:ln>
                <a:noFill/>
              </a:ln>
              <a:effectLst/>
              <a:uLnTx/>
              <a:uFillTx/>
              <a:latin typeface="Montserrat Bold" pitchFamily="34" charset="0"/>
              <a:ea typeface="+mn-ea"/>
              <a:cs typeface="+mn-cs"/>
            </a:endParaRPr>
          </a:p>
        </p:txBody>
      </p:sp>
      <p:sp>
        <p:nvSpPr>
          <p:cNvPr id="19" name="Text 26">
            <a:extLst>
              <a:ext uri="{FF2B5EF4-FFF2-40B4-BE49-F238E27FC236}">
                <a16:creationId xmlns:a16="http://schemas.microsoft.com/office/drawing/2014/main" id="{7C105893-0283-4BC2-1EDF-1C53542ACE48}"/>
              </a:ext>
            </a:extLst>
          </p:cNvPr>
          <p:cNvSpPr/>
          <p:nvPr/>
        </p:nvSpPr>
        <p:spPr>
          <a:xfrm>
            <a:off x="745173" y="6484506"/>
            <a:ext cx="1977525" cy="551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</a:rPr>
              <a:t>Działanie 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  </a:t>
            </a:r>
          </a:p>
        </p:txBody>
      </p:sp>
      <p:sp>
        <p:nvSpPr>
          <p:cNvPr id="12" name="Text 26">
            <a:extLst>
              <a:ext uri="{FF2B5EF4-FFF2-40B4-BE49-F238E27FC236}">
                <a16:creationId xmlns:a16="http://schemas.microsoft.com/office/drawing/2014/main" id="{49C9A67F-35B6-8403-9A40-592BDD13699E}"/>
              </a:ext>
            </a:extLst>
          </p:cNvPr>
          <p:cNvSpPr/>
          <p:nvPr/>
        </p:nvSpPr>
        <p:spPr>
          <a:xfrm>
            <a:off x="6368610" y="524855"/>
            <a:ext cx="4055164" cy="909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kern="0" spc="-150" dirty="0">
                <a:solidFill>
                  <a:srgbClr val="76E521"/>
                </a:solidFill>
                <a:latin typeface="Montserrat SemiBold" pitchFamily="2" charset="-18"/>
              </a:rPr>
              <a:t> Jak?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kern="0" spc="-150" dirty="0">
                <a:solidFill>
                  <a:srgbClr val="76E521"/>
                </a:solidFill>
                <a:latin typeface="Montserrat SemiBold" pitchFamily="2" charset="-18"/>
              </a:rPr>
              <a:t> My wiemy </a:t>
            </a:r>
          </a:p>
        </p:txBody>
      </p:sp>
      <p:sp>
        <p:nvSpPr>
          <p:cNvPr id="14" name="Text 26">
            <a:extLst>
              <a:ext uri="{FF2B5EF4-FFF2-40B4-BE49-F238E27FC236}">
                <a16:creationId xmlns:a16="http://schemas.microsoft.com/office/drawing/2014/main" id="{5A73CA15-E368-E144-DF7B-CA9A8AF39AC5}"/>
              </a:ext>
            </a:extLst>
          </p:cNvPr>
          <p:cNvSpPr/>
          <p:nvPr/>
        </p:nvSpPr>
        <p:spPr>
          <a:xfrm>
            <a:off x="11801397" y="477601"/>
            <a:ext cx="4313521" cy="887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kern="0" spc="-150" dirty="0">
                <a:solidFill>
                  <a:srgbClr val="76E521"/>
                </a:solidFill>
                <a:latin typeface="Montserrat SemiBold" pitchFamily="2" charset="-18"/>
              </a:rPr>
              <a:t>Czemu?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kern="0" spc="-150" dirty="0">
                <a:solidFill>
                  <a:srgbClr val="76E521"/>
                </a:solidFill>
                <a:latin typeface="Montserrat SemiBold" pitchFamily="2" charset="-18"/>
              </a:rPr>
              <a:t>Cioto mate </a:t>
            </a:r>
            <a:r>
              <a:rPr lang="pl-PL" sz="2400" b="1" kern="0" spc="-150" dirty="0" err="1">
                <a:solidFill>
                  <a:srgbClr val="76E521"/>
                </a:solidFill>
                <a:latin typeface="Montserrat SemiBold" pitchFamily="2" charset="-18"/>
              </a:rPr>
              <a:t>kuda</a:t>
            </a:r>
            <a:r>
              <a:rPr lang="pl-PL" sz="2400" b="1" kern="0" spc="-150" dirty="0">
                <a:solidFill>
                  <a:srgbClr val="76E521"/>
                </a:solidFill>
                <a:latin typeface="Montserrat SemiBold" pitchFamily="2" charset="-18"/>
              </a:rPr>
              <a:t> </a:t>
            </a:r>
            <a:r>
              <a:rPr lang="pl-PL" sz="2400" b="1" kern="0" spc="-150" dirty="0" err="1">
                <a:solidFill>
                  <a:srgbClr val="76E521"/>
                </a:solidFill>
                <a:latin typeface="Montserrat SemiBold" pitchFamily="2" charset="-18"/>
              </a:rPr>
              <a:t>saj</a:t>
            </a:r>
            <a:endParaRPr lang="pl-PL" sz="2400" b="1" kern="0" spc="-150" dirty="0">
              <a:solidFill>
                <a:srgbClr val="76E521"/>
              </a:solidFill>
              <a:latin typeface="Montserrat SemiBold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Bold" pitchFamily="34" charset="0"/>
              <a:ea typeface="+mn-ea"/>
              <a:cs typeface="+mn-cs"/>
            </a:endParaRPr>
          </a:p>
        </p:txBody>
      </p:sp>
      <p:sp>
        <p:nvSpPr>
          <p:cNvPr id="20" name="Text 26">
            <a:extLst>
              <a:ext uri="{FF2B5EF4-FFF2-40B4-BE49-F238E27FC236}">
                <a16:creationId xmlns:a16="http://schemas.microsoft.com/office/drawing/2014/main" id="{689CAEF2-25AA-3919-678B-FC79197886F4}"/>
              </a:ext>
            </a:extLst>
          </p:cNvPr>
          <p:cNvSpPr/>
          <p:nvPr/>
        </p:nvSpPr>
        <p:spPr>
          <a:xfrm>
            <a:off x="4883990" y="6561307"/>
            <a:ext cx="4889024" cy="1006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</a:rPr>
              <a:t>Czemu?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kern="0" spc="-150" dirty="0">
                <a:solidFill>
                  <a:srgbClr val="76E521"/>
                </a:solidFill>
                <a:latin typeface="Montserrat SemiBold" pitchFamily="2" charset="-18"/>
              </a:rPr>
              <a:t> Spotkania, strategie, wyjaśnianie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Bold" pitchFamily="34" charset="0"/>
              <a:ea typeface="+mn-ea"/>
              <a:cs typeface="+mn-cs"/>
            </a:endParaRPr>
          </a:p>
        </p:txBody>
      </p:sp>
      <p:sp>
        <p:nvSpPr>
          <p:cNvPr id="21" name="Text 26">
            <a:extLst>
              <a:ext uri="{FF2B5EF4-FFF2-40B4-BE49-F238E27FC236}">
                <a16:creationId xmlns:a16="http://schemas.microsoft.com/office/drawing/2014/main" id="{C50A593E-091A-6677-EA49-CF7BEFD0EB54}"/>
              </a:ext>
            </a:extLst>
          </p:cNvPr>
          <p:cNvSpPr/>
          <p:nvPr/>
        </p:nvSpPr>
        <p:spPr>
          <a:xfrm>
            <a:off x="10435462" y="6561307"/>
            <a:ext cx="5368031" cy="1006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</a:rPr>
              <a:t>Jak?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kern="0" spc="-150" dirty="0">
                <a:solidFill>
                  <a:srgbClr val="76E521"/>
                </a:solidFill>
                <a:latin typeface="Montserrat SemiBold" pitchFamily="2" charset="-18"/>
              </a:rPr>
              <a:t>Co trzeba zrobić , wyciągają formatki </a:t>
            </a:r>
          </a:p>
        </p:txBody>
      </p:sp>
      <p:sp>
        <p:nvSpPr>
          <p:cNvPr id="23" name="Text 1">
            <a:extLst>
              <a:ext uri="{FF2B5EF4-FFF2-40B4-BE49-F238E27FC236}">
                <a16:creationId xmlns:a16="http://schemas.microsoft.com/office/drawing/2014/main" id="{0FA7FA66-EB72-AC32-4329-BDB7FAAC1F4F}"/>
              </a:ext>
            </a:extLst>
          </p:cNvPr>
          <p:cNvSpPr/>
          <p:nvPr/>
        </p:nvSpPr>
        <p:spPr>
          <a:xfrm>
            <a:off x="769849" y="9252891"/>
            <a:ext cx="9714356" cy="752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Gdzie jesteście? 				</a:t>
            </a: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</a:rPr>
              <a:t>		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TEST!!!</a:t>
            </a:r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62491140-CB66-0ACC-D356-0F599CBB164A}"/>
              </a:ext>
            </a:extLst>
          </p:cNvPr>
          <p:cNvSpPr/>
          <p:nvPr/>
        </p:nvSpPr>
        <p:spPr>
          <a:xfrm>
            <a:off x="745173" y="8357529"/>
            <a:ext cx="10837248" cy="752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Można się nauczyć w około 3 lat </a:t>
            </a: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  <a:sym typeface="Wingdings" panose="05000000000000000000" pitchFamily="2" charset="2"/>
              </a:rPr>
              <a:t> 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CIAGŁE ZMNIANY   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067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  <p:bldP spid="12" grpId="0" animBg="1"/>
      <p:bldP spid="14" grpId="0" animBg="1"/>
      <p:bldP spid="20" grpId="0" animBg="1"/>
      <p:bldP spid="21" grpId="0" animBg="1"/>
      <p:bldP spid="2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C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785012-870C-30DF-4AC3-67CFFC86D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495F09A7-F5E0-87ED-7527-CFE2B86BD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76200" cy="10287000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5DB92069-96B8-BA28-0BB5-DF83F468A27D}"/>
              </a:ext>
            </a:extLst>
          </p:cNvPr>
          <p:cNvSpPr/>
          <p:nvPr/>
        </p:nvSpPr>
        <p:spPr>
          <a:xfrm>
            <a:off x="-117475" y="162105"/>
            <a:ext cx="971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0</a:t>
            </a:r>
            <a:r>
              <a:rPr lang="pl-PL" sz="1500" kern="0" spc="225" dirty="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6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287709AE-A6FF-F88C-D9A6-72332200F233}"/>
              </a:ext>
            </a:extLst>
          </p:cNvPr>
          <p:cNvSpPr/>
          <p:nvPr/>
        </p:nvSpPr>
        <p:spPr>
          <a:xfrm>
            <a:off x="714875" y="650541"/>
            <a:ext cx="8463090" cy="551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</a:rPr>
              <a:t>Legendarna jakość 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 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13" name="Text 26">
            <a:extLst>
              <a:ext uri="{FF2B5EF4-FFF2-40B4-BE49-F238E27FC236}">
                <a16:creationId xmlns:a16="http://schemas.microsoft.com/office/drawing/2014/main" id="{233981FA-849E-3CCC-F2B7-62617BB22CA4}"/>
              </a:ext>
            </a:extLst>
          </p:cNvPr>
          <p:cNvSpPr/>
          <p:nvPr/>
        </p:nvSpPr>
        <p:spPr>
          <a:xfrm>
            <a:off x="9416159" y="1960544"/>
            <a:ext cx="5908441" cy="47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87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3D9695A4-A8AB-AB9C-1279-A08D1B49524B}"/>
              </a:ext>
            </a:extLst>
          </p:cNvPr>
          <p:cNvSpPr/>
          <p:nvPr/>
        </p:nvSpPr>
        <p:spPr>
          <a:xfrm rot="16200000">
            <a:off x="-5300933" y="4448432"/>
            <a:ext cx="11063834" cy="512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9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-4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Montserrat Bold" pitchFamily="34" charset="-122"/>
                <a:cs typeface="+mn-cs"/>
              </a:rPr>
              <a:t>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Manufacturing Masterclass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27 maja 2025 |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Toruń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    </a:t>
            </a:r>
            <a:r>
              <a:rPr kumimoji="0" lang="pl-PL" sz="1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Lean  zniszczy „prawie” każdego </a:t>
            </a:r>
            <a:endParaRPr kumimoji="0" lang="en-US" sz="1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pic>
        <p:nvPicPr>
          <p:cNvPr id="41" name="Obraz 40" descr="Obraz zawierający czerwony, flag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FF76CAB-7CB4-8498-1617-3ECC64F3E5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299158" y="599459"/>
            <a:ext cx="1207331" cy="709307"/>
          </a:xfrm>
          <a:prstGeom prst="rect">
            <a:avLst/>
          </a:prstGeom>
        </p:spPr>
      </p:pic>
      <p:pic>
        <p:nvPicPr>
          <p:cNvPr id="52" name="Obraz 51" descr="Obraz zawierający krąg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F7002A7-08A2-125B-234F-FD52EC1159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6346" b="7230"/>
          <a:stretch/>
        </p:blipFill>
        <p:spPr>
          <a:xfrm>
            <a:off x="13350353" y="650541"/>
            <a:ext cx="1207331" cy="695608"/>
          </a:xfrm>
          <a:prstGeom prst="rect">
            <a:avLst/>
          </a:prstGeom>
        </p:spPr>
      </p:pic>
      <p:sp>
        <p:nvSpPr>
          <p:cNvPr id="3" name="Text 26">
            <a:extLst>
              <a:ext uri="{FF2B5EF4-FFF2-40B4-BE49-F238E27FC236}">
                <a16:creationId xmlns:a16="http://schemas.microsoft.com/office/drawing/2014/main" id="{5DCFB692-B322-54F8-9C5B-E1910FBFD0CD}"/>
              </a:ext>
            </a:extLst>
          </p:cNvPr>
          <p:cNvSpPr/>
          <p:nvPr/>
        </p:nvSpPr>
        <p:spPr>
          <a:xfrm>
            <a:off x="824910" y="2199150"/>
            <a:ext cx="2821975" cy="645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</a:rPr>
              <a:t>Inne myślenie </a:t>
            </a:r>
          </a:p>
        </p:txBody>
      </p:sp>
      <p:sp>
        <p:nvSpPr>
          <p:cNvPr id="7" name="Text 26">
            <a:extLst>
              <a:ext uri="{FF2B5EF4-FFF2-40B4-BE49-F238E27FC236}">
                <a16:creationId xmlns:a16="http://schemas.microsoft.com/office/drawing/2014/main" id="{669CE38F-D0B1-9E9D-4904-EEF4B3142A70}"/>
              </a:ext>
            </a:extLst>
          </p:cNvPr>
          <p:cNvSpPr/>
          <p:nvPr/>
        </p:nvSpPr>
        <p:spPr>
          <a:xfrm>
            <a:off x="5484549" y="2170783"/>
            <a:ext cx="5407000" cy="1942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</a:rPr>
              <a:t>d</a:t>
            </a:r>
            <a:r>
              <a:rPr kumimoji="0" lang="pl-PL" sz="2000" b="1" i="0" u="none" strike="noStrike" kern="0" cap="none" spc="-150" normalizeH="0" baseline="0" noProof="0" dirty="0" err="1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wa</a:t>
            </a: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spawy po 1,2 centymetry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</a:rPr>
              <a:t>n</a:t>
            </a:r>
            <a:r>
              <a:rPr kumimoji="0" lang="pl-PL" sz="2000" b="1" i="0" u="none" strike="noStrike" kern="0" cap="none" spc="-150" normalizeH="0" baseline="0" noProof="0" dirty="0" err="1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ajdroższy</a:t>
            </a: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możliwy robot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</a:rPr>
              <a:t>m</a:t>
            </a:r>
            <a:r>
              <a:rPr kumimoji="0" lang="pl-PL" sz="2000" b="1" i="0" u="none" strike="noStrike" kern="0" cap="none" spc="-150" normalizeH="0" baseline="0" noProof="0" dirty="0" err="1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ilion</a:t>
            </a: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czujników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</a:rPr>
              <a:t>k</a:t>
            </a:r>
            <a:r>
              <a:rPr kumimoji="0" lang="pl-PL" sz="2000" b="1" i="0" u="none" strike="noStrike" kern="0" cap="none" spc="-150" normalizeH="0" baseline="0" noProof="0" dirty="0" err="1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ontrola</a:t>
            </a: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na maszynie </a:t>
            </a:r>
            <a:r>
              <a:rPr kumimoji="0" lang="pl-PL" sz="2000" b="1" i="0" u="none" strike="noStrike" kern="0" cap="none" spc="-150" normalizeH="0" baseline="0" noProof="0" dirty="0" err="1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wspórzędnościowej</a:t>
            </a: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</a:rPr>
              <a:t>s</a:t>
            </a:r>
            <a:r>
              <a:rPr kumimoji="0" lang="pl-PL" sz="2000" b="1" i="0" u="none" strike="noStrike" kern="0" cap="none" spc="-150" normalizeH="0" baseline="0" noProof="0" dirty="0" err="1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tandaryzacja</a:t>
            </a: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- to zależy </a:t>
            </a: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pl-PL" sz="20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Bold" pitchFamily="34" charset="0"/>
              <a:ea typeface="+mn-ea"/>
              <a:cs typeface="+mn-cs"/>
            </a:endParaRPr>
          </a:p>
        </p:txBody>
      </p:sp>
      <p:sp>
        <p:nvSpPr>
          <p:cNvPr id="8" name="Text 26">
            <a:extLst>
              <a:ext uri="{FF2B5EF4-FFF2-40B4-BE49-F238E27FC236}">
                <a16:creationId xmlns:a16="http://schemas.microsoft.com/office/drawing/2014/main" id="{421A705C-D02D-F331-A016-9D86EF17A286}"/>
              </a:ext>
            </a:extLst>
          </p:cNvPr>
          <p:cNvSpPr/>
          <p:nvPr/>
        </p:nvSpPr>
        <p:spPr>
          <a:xfrm>
            <a:off x="11889509" y="2106743"/>
            <a:ext cx="4734184" cy="1942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</a:rPr>
              <a:t>d</a:t>
            </a:r>
            <a:r>
              <a:rPr kumimoji="0" lang="pl-PL" sz="2000" b="1" i="0" u="none" strike="noStrike" kern="0" cap="none" spc="-150" normalizeH="0" baseline="0" noProof="0" dirty="0" err="1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wa</a:t>
            </a: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spawy po 2 centymetry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TPM 1 I TPM 2 robota i </a:t>
            </a:r>
            <a:r>
              <a:rPr kumimoji="0" lang="pl-PL" sz="2000" b="1" i="0" u="none" strike="noStrike" kern="0" cap="none" spc="-150" normalizeH="0" baseline="0" noProof="0" dirty="0" err="1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jiga</a:t>
            </a: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pozycja bazowa co zmianę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CF Z CTQ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</a:rPr>
              <a:t>o</a:t>
            </a:r>
            <a:r>
              <a:rPr kumimoji="0" lang="pl-PL" sz="2000" b="1" i="0" u="none" strike="noStrike" kern="0" cap="none" spc="-150" normalizeH="0" baseline="0" noProof="0" dirty="0" err="1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perator</a:t>
            </a: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zaznacza spaw kredka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</a:rPr>
              <a:t>k</a:t>
            </a:r>
            <a:r>
              <a:rPr kumimoji="0" lang="pl-PL" sz="2000" b="1" i="0" u="none" strike="noStrike" kern="0" cap="none" spc="-150" normalizeH="0" baseline="0" noProof="0" dirty="0" err="1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ontrola</a:t>
            </a: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przez porówna  </a:t>
            </a:r>
          </a:p>
        </p:txBody>
      </p:sp>
      <p:sp>
        <p:nvSpPr>
          <p:cNvPr id="9" name="Text 26">
            <a:extLst>
              <a:ext uri="{FF2B5EF4-FFF2-40B4-BE49-F238E27FC236}">
                <a16:creationId xmlns:a16="http://schemas.microsoft.com/office/drawing/2014/main" id="{BD7BB20E-844E-9F93-16F4-6BE8396F7BCE}"/>
              </a:ext>
            </a:extLst>
          </p:cNvPr>
          <p:cNvSpPr/>
          <p:nvPr/>
        </p:nvSpPr>
        <p:spPr>
          <a:xfrm>
            <a:off x="798125" y="6201486"/>
            <a:ext cx="3503490" cy="9555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</a:rPr>
              <a:t>Plan  działania</a:t>
            </a:r>
          </a:p>
        </p:txBody>
      </p:sp>
      <p:sp>
        <p:nvSpPr>
          <p:cNvPr id="10" name="Text 26">
            <a:extLst>
              <a:ext uri="{FF2B5EF4-FFF2-40B4-BE49-F238E27FC236}">
                <a16:creationId xmlns:a16="http://schemas.microsoft.com/office/drawing/2014/main" id="{B9716B45-8CD7-42E9-2818-352B2360FA52}"/>
              </a:ext>
            </a:extLst>
          </p:cNvPr>
          <p:cNvSpPr/>
          <p:nvPr/>
        </p:nvSpPr>
        <p:spPr>
          <a:xfrm>
            <a:off x="5421878" y="6065937"/>
            <a:ext cx="4313521" cy="16921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</a:rPr>
              <a:t>J</a:t>
            </a:r>
            <a:r>
              <a:rPr kumimoji="0" lang="pl-PL" sz="2000" b="1" i="0" u="none" strike="noStrike" kern="0" cap="none" spc="-150" normalizeH="0" baseline="0" noProof="0" dirty="0" err="1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esteśmy</a:t>
            </a: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wyjątkowi</a:t>
            </a:r>
            <a:endParaRPr kumimoji="0" lang="pl-PL" sz="16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Bold" pitchFamily="34" charset="0"/>
              <a:ea typeface="+mn-ea"/>
              <a:cs typeface="+mn-cs"/>
            </a:endParaRPr>
          </a:p>
        </p:txBody>
      </p:sp>
      <p:sp>
        <p:nvSpPr>
          <p:cNvPr id="17" name="Text 26">
            <a:extLst>
              <a:ext uri="{FF2B5EF4-FFF2-40B4-BE49-F238E27FC236}">
                <a16:creationId xmlns:a16="http://schemas.microsoft.com/office/drawing/2014/main" id="{1FD69EB3-1B2D-899F-D20E-4D0156185E1A}"/>
              </a:ext>
            </a:extLst>
          </p:cNvPr>
          <p:cNvSpPr/>
          <p:nvPr/>
        </p:nvSpPr>
        <p:spPr>
          <a:xfrm>
            <a:off x="5405454" y="7758118"/>
            <a:ext cx="5407000" cy="658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ENERGIA W TO NA CO NIE MAMY</a:t>
            </a:r>
            <a:r>
              <a:rPr kumimoji="0" lang="pl-PL" sz="2000" b="1" i="0" u="none" strike="noStrike" kern="0" cap="none" spc="-150" normalizeH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WPŁYWU </a:t>
            </a: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18" name="Text 26">
            <a:extLst>
              <a:ext uri="{FF2B5EF4-FFF2-40B4-BE49-F238E27FC236}">
                <a16:creationId xmlns:a16="http://schemas.microsoft.com/office/drawing/2014/main" id="{F8618194-573D-63C1-1E8F-862AA502FE73}"/>
              </a:ext>
            </a:extLst>
          </p:cNvPr>
          <p:cNvSpPr/>
          <p:nvPr/>
        </p:nvSpPr>
        <p:spPr>
          <a:xfrm>
            <a:off x="11889509" y="6065937"/>
            <a:ext cx="4529448" cy="3422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</a:rPr>
              <a:t>Formatka – ogień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</a:rPr>
              <a:t> 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14D995FA-15CB-D841-A577-1A2C5EE198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9509" y="6408179"/>
            <a:ext cx="4439517" cy="2875243"/>
          </a:xfrm>
          <a:prstGeom prst="rect">
            <a:avLst/>
          </a:prstGeom>
        </p:spPr>
      </p:pic>
      <p:sp>
        <p:nvSpPr>
          <p:cNvPr id="2" name="Text 26">
            <a:extLst>
              <a:ext uri="{FF2B5EF4-FFF2-40B4-BE49-F238E27FC236}">
                <a16:creationId xmlns:a16="http://schemas.microsoft.com/office/drawing/2014/main" id="{95B5B199-2D71-70CE-B4E3-75D8119286DD}"/>
              </a:ext>
            </a:extLst>
          </p:cNvPr>
          <p:cNvSpPr/>
          <p:nvPr/>
        </p:nvSpPr>
        <p:spPr>
          <a:xfrm>
            <a:off x="11924159" y="9020999"/>
            <a:ext cx="4529448" cy="939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kern="0" spc="-150" dirty="0">
                <a:solidFill>
                  <a:srgbClr val="76E521"/>
                </a:solidFill>
                <a:latin typeface="Montserrat Bold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Jak</a:t>
            </a:r>
            <a:r>
              <a:rPr kumimoji="0" lang="pl-PL" sz="2000" b="1" i="0" u="none" strike="noStrike" kern="0" cap="none" spc="-150" normalizeH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w filmie </a:t>
            </a: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Marsjanin</a:t>
            </a:r>
            <a:r>
              <a:rPr kumimoji="0" lang="pl-PL" sz="2000" b="1" i="0" u="none" strike="noStrike" kern="0" cap="none" spc="-150" normalizeH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</a:t>
            </a:r>
            <a:endParaRPr kumimoji="0" lang="pl-PL" sz="20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Bold" pitchFamily="34" charset="0"/>
              <a:ea typeface="+mn-ea"/>
              <a:cs typeface="+mn-cs"/>
            </a:endParaRPr>
          </a:p>
        </p:txBody>
      </p:sp>
      <p:sp>
        <p:nvSpPr>
          <p:cNvPr id="11" name="Text 26">
            <a:extLst>
              <a:ext uri="{FF2B5EF4-FFF2-40B4-BE49-F238E27FC236}">
                <a16:creationId xmlns:a16="http://schemas.microsoft.com/office/drawing/2014/main" id="{91F22589-D01F-D10A-CBBA-FE2673CECCA4}"/>
              </a:ext>
            </a:extLst>
          </p:cNvPr>
          <p:cNvSpPr/>
          <p:nvPr/>
        </p:nvSpPr>
        <p:spPr>
          <a:xfrm>
            <a:off x="5514963" y="4531378"/>
            <a:ext cx="3730487" cy="8676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Jakość</a:t>
            </a:r>
            <a:r>
              <a:rPr kumimoji="0" lang="pl-PL" sz="2000" b="1" i="0" u="none" strike="noStrike" kern="0" cap="none" spc="-150" normalizeH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-  system ciągniony </a:t>
            </a:r>
            <a:endParaRPr kumimoji="0" lang="pl-PL" sz="20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Bold" pitchFamily="34" charset="0"/>
              <a:ea typeface="+mn-ea"/>
              <a:cs typeface="+mn-cs"/>
            </a:endParaRPr>
          </a:p>
        </p:txBody>
      </p:sp>
      <p:sp>
        <p:nvSpPr>
          <p:cNvPr id="12" name="Text 26">
            <a:extLst>
              <a:ext uri="{FF2B5EF4-FFF2-40B4-BE49-F238E27FC236}">
                <a16:creationId xmlns:a16="http://schemas.microsoft.com/office/drawing/2014/main" id="{F348A693-AD71-A8B6-E919-6C6D52E12202}"/>
              </a:ext>
            </a:extLst>
          </p:cNvPr>
          <p:cNvSpPr/>
          <p:nvPr/>
        </p:nvSpPr>
        <p:spPr>
          <a:xfrm>
            <a:off x="11894164" y="4580168"/>
            <a:ext cx="4486017" cy="7700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Jakość wyjścia </a:t>
            </a:r>
            <a:r>
              <a:rPr kumimoji="0" lang="pl-PL" sz="2000" b="1" i="0" u="none" strike="noStrike" kern="0" cap="none" spc="-150" normalizeH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-  </a:t>
            </a:r>
            <a:r>
              <a:rPr kumimoji="0" lang="pl-PL" sz="20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system ciągniony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Bold" pitchFamily="34" charset="0"/>
              <a:ea typeface="+mn-ea"/>
              <a:cs typeface="+mn-cs"/>
            </a:endParaRPr>
          </a:p>
        </p:txBody>
      </p:sp>
      <p:sp>
        <p:nvSpPr>
          <p:cNvPr id="14" name="Text 26">
            <a:extLst>
              <a:ext uri="{FF2B5EF4-FFF2-40B4-BE49-F238E27FC236}">
                <a16:creationId xmlns:a16="http://schemas.microsoft.com/office/drawing/2014/main" id="{F58AA65D-AE83-C195-1F2F-2CF62495C404}"/>
              </a:ext>
            </a:extLst>
          </p:cNvPr>
          <p:cNvSpPr/>
          <p:nvPr/>
        </p:nvSpPr>
        <p:spPr>
          <a:xfrm>
            <a:off x="824909" y="4452516"/>
            <a:ext cx="3730487" cy="107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</a:rPr>
              <a:t>Jakość w procesie  </a:t>
            </a: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  <a:sym typeface="Wingdings" panose="05000000000000000000" pitchFamily="2" charset="2"/>
              </a:rPr>
              <a:t> </a:t>
            </a: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7244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7" grpId="0" animBg="1"/>
      <p:bldP spid="18" grpId="0" animBg="1"/>
      <p:bldP spid="2" grpId="0" animBg="1"/>
      <p:bldP spid="11" grpId="0" animBg="1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C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3D40AD-114D-095D-533D-33296BBDE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04606214-EC7B-E8DC-41E7-AB57B976C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76200" cy="10287000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03323883-0E4C-C56A-7083-311C8B09D63E}"/>
              </a:ext>
            </a:extLst>
          </p:cNvPr>
          <p:cNvSpPr/>
          <p:nvPr/>
        </p:nvSpPr>
        <p:spPr>
          <a:xfrm>
            <a:off x="-117475" y="162105"/>
            <a:ext cx="971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0</a:t>
            </a:r>
            <a:r>
              <a:rPr lang="pl-PL" sz="1500" kern="0" spc="225" dirty="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7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0923FB37-969D-C5DA-9568-BAAD9543E7BF}"/>
              </a:ext>
            </a:extLst>
          </p:cNvPr>
          <p:cNvSpPr/>
          <p:nvPr/>
        </p:nvSpPr>
        <p:spPr>
          <a:xfrm>
            <a:off x="714875" y="650541"/>
            <a:ext cx="8463090" cy="551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Legendarna jakość  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13" name="Text 26">
            <a:extLst>
              <a:ext uri="{FF2B5EF4-FFF2-40B4-BE49-F238E27FC236}">
                <a16:creationId xmlns:a16="http://schemas.microsoft.com/office/drawing/2014/main" id="{E0130596-84F2-B37C-86DF-79E3FBADBE11}"/>
              </a:ext>
            </a:extLst>
          </p:cNvPr>
          <p:cNvSpPr/>
          <p:nvPr/>
        </p:nvSpPr>
        <p:spPr>
          <a:xfrm>
            <a:off x="9416159" y="1960544"/>
            <a:ext cx="5908441" cy="47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87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+mn-ea"/>
                <a:cs typeface="+mn-cs"/>
              </a:rPr>
              <a:t>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FDC40EC5-4101-1162-8CFF-737E1C87B4E2}"/>
              </a:ext>
            </a:extLst>
          </p:cNvPr>
          <p:cNvSpPr/>
          <p:nvPr/>
        </p:nvSpPr>
        <p:spPr>
          <a:xfrm rot="16200000">
            <a:off x="-5300933" y="4448432"/>
            <a:ext cx="11063834" cy="512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9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-4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Montserrat Bold" pitchFamily="34" charset="-122"/>
                <a:cs typeface="+mn-cs"/>
              </a:rPr>
              <a:t>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Manufacturing Masterclass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27 maja 2025 |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Toruń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    </a:t>
            </a:r>
            <a:r>
              <a:rPr kumimoji="0" lang="pl-PL" sz="1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Lean  zniszczy „prawie” każdego </a:t>
            </a:r>
            <a:endParaRPr kumimoji="0" lang="en-US" sz="1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4FFEA7E-09F7-062C-BD19-0125245BED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507" b="637"/>
          <a:stretch>
            <a:fillRect/>
          </a:stretch>
        </p:blipFill>
        <p:spPr>
          <a:xfrm>
            <a:off x="2440149" y="1372893"/>
            <a:ext cx="14071580" cy="7913793"/>
          </a:xfrm>
          <a:prstGeom prst="rect">
            <a:avLst/>
          </a:prstGeom>
        </p:spPr>
      </p:pic>
      <p:sp>
        <p:nvSpPr>
          <p:cNvPr id="12" name="Text 1">
            <a:extLst>
              <a:ext uri="{FF2B5EF4-FFF2-40B4-BE49-F238E27FC236}">
                <a16:creationId xmlns:a16="http://schemas.microsoft.com/office/drawing/2014/main" id="{E8EE4DA4-D814-ACE0-4A9A-2EC0E890CA40}"/>
              </a:ext>
            </a:extLst>
          </p:cNvPr>
          <p:cNvSpPr/>
          <p:nvPr/>
        </p:nvSpPr>
        <p:spPr>
          <a:xfrm>
            <a:off x="3448721" y="9457809"/>
            <a:ext cx="11204488" cy="752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Można się nauczyć w około 3 lata – CIAGŁE ZMNIANY   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666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C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D670AD-F9D7-85D6-F5BD-4D86AAFB9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5C29B9C0-5EEE-A1F4-81CD-F24A8448C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76200" cy="10287000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6FFBDE9A-BF2F-34D2-CD27-7A749B755A5C}"/>
              </a:ext>
            </a:extLst>
          </p:cNvPr>
          <p:cNvSpPr/>
          <p:nvPr/>
        </p:nvSpPr>
        <p:spPr>
          <a:xfrm>
            <a:off x="-117475" y="162105"/>
            <a:ext cx="971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0</a:t>
            </a:r>
            <a:r>
              <a:rPr lang="pl-PL" sz="1500" kern="0" spc="225" dirty="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8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FA07B182-2271-FF41-7973-BC523D238F7B}"/>
              </a:ext>
            </a:extLst>
          </p:cNvPr>
          <p:cNvSpPr/>
          <p:nvPr/>
        </p:nvSpPr>
        <p:spPr>
          <a:xfrm>
            <a:off x="747889" y="1695630"/>
            <a:ext cx="6730149" cy="583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</a:rPr>
              <a:t>Standard wdrożeń  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A00143DB-1098-6066-83B9-EEF1FBA785BC}"/>
              </a:ext>
            </a:extLst>
          </p:cNvPr>
          <p:cNvSpPr/>
          <p:nvPr/>
        </p:nvSpPr>
        <p:spPr>
          <a:xfrm rot="16200000">
            <a:off x="-5300933" y="4448432"/>
            <a:ext cx="11063834" cy="512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9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-4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Bold" pitchFamily="34" charset="0"/>
                <a:ea typeface="Montserrat Bold" pitchFamily="34" charset="-122"/>
                <a:cs typeface="+mn-cs"/>
              </a:rPr>
              <a:t>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Manufacturing Masterclass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27 maja 2025 |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Toruń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+mn-ea"/>
                <a:cs typeface="+mn-cs"/>
              </a:rPr>
              <a:t>    </a:t>
            </a:r>
            <a:r>
              <a:rPr kumimoji="0" lang="pl-PL" sz="14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Lean  zniszczy „prawie” każdego </a:t>
            </a:r>
            <a:endParaRPr kumimoji="0" lang="en-US" sz="1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pic>
        <p:nvPicPr>
          <p:cNvPr id="41" name="Obraz 40" descr="Obraz zawierający czerwony, flag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0FF5E91-93D7-630F-0CBB-325F24D4DE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14043" y="2994006"/>
            <a:ext cx="1207331" cy="709307"/>
          </a:xfrm>
          <a:prstGeom prst="rect">
            <a:avLst/>
          </a:prstGeom>
        </p:spPr>
      </p:pic>
      <p:pic>
        <p:nvPicPr>
          <p:cNvPr id="52" name="Obraz 51" descr="Obraz zawierający krąg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58A8F15-438F-0C5C-7FE5-A865AD6056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715058" y="3007214"/>
            <a:ext cx="1158647" cy="772431"/>
          </a:xfrm>
          <a:prstGeom prst="rect">
            <a:avLst/>
          </a:prstGeom>
        </p:spPr>
      </p:pic>
      <p:sp>
        <p:nvSpPr>
          <p:cNvPr id="128" name="Text 26">
            <a:extLst>
              <a:ext uri="{FF2B5EF4-FFF2-40B4-BE49-F238E27FC236}">
                <a16:creationId xmlns:a16="http://schemas.microsoft.com/office/drawing/2014/main" id="{B7804758-249B-CC56-F14B-45F0514CAB6A}"/>
              </a:ext>
            </a:extLst>
          </p:cNvPr>
          <p:cNvSpPr/>
          <p:nvPr/>
        </p:nvSpPr>
        <p:spPr>
          <a:xfrm>
            <a:off x="8339994" y="1678908"/>
            <a:ext cx="2124806" cy="551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</a:rPr>
              <a:t>7 Strat </a:t>
            </a:r>
            <a:endParaRPr kumimoji="0" lang="pl-PL" sz="32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60BB315-747E-3E48-5CD1-F61918C1F2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891" y="3898337"/>
            <a:ext cx="7870326" cy="426666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221E61-B6C9-711D-87B0-1BF2C27C0F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5154" y="3943106"/>
            <a:ext cx="7870326" cy="426666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BC75920-329C-2287-7AB7-8C6BE7F601C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126" t="12169" r="4011" b="25331"/>
          <a:stretch/>
        </p:blipFill>
        <p:spPr>
          <a:xfrm>
            <a:off x="12509974" y="665314"/>
            <a:ext cx="5125506" cy="2401831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3EF650BB-DA48-8030-4F19-E2F04F0309E4}"/>
              </a:ext>
            </a:extLst>
          </p:cNvPr>
          <p:cNvSpPr/>
          <p:nvPr/>
        </p:nvSpPr>
        <p:spPr>
          <a:xfrm>
            <a:off x="9715059" y="3896394"/>
            <a:ext cx="4427032" cy="206248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l-PL" sz="3240" dirty="0">
                <a:solidFill>
                  <a:srgbClr val="FF0000"/>
                </a:solidFill>
              </a:rPr>
              <a:t> </a:t>
            </a:r>
            <a:endParaRPr lang="en-US" sz="3240" dirty="0">
              <a:solidFill>
                <a:srgbClr val="FF0000"/>
              </a:solidFill>
            </a:endParaRPr>
          </a:p>
        </p:txBody>
      </p:sp>
      <p:sp>
        <p:nvSpPr>
          <p:cNvPr id="16" name="Owal 15">
            <a:extLst>
              <a:ext uri="{FF2B5EF4-FFF2-40B4-BE49-F238E27FC236}">
                <a16:creationId xmlns:a16="http://schemas.microsoft.com/office/drawing/2014/main" id="{07F51095-C028-9C27-3A9C-CA6553244ED4}"/>
              </a:ext>
            </a:extLst>
          </p:cNvPr>
          <p:cNvSpPr/>
          <p:nvPr/>
        </p:nvSpPr>
        <p:spPr>
          <a:xfrm>
            <a:off x="5562064" y="5914112"/>
            <a:ext cx="2114182" cy="1869148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40"/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ED52D39B-8DBA-B637-1508-4E4BEAC7AE3D}"/>
              </a:ext>
            </a:extLst>
          </p:cNvPr>
          <p:cNvSpPr/>
          <p:nvPr/>
        </p:nvSpPr>
        <p:spPr>
          <a:xfrm>
            <a:off x="1065994" y="9153142"/>
            <a:ext cx="16390332" cy="8266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</a:rPr>
              <a:t>Jeśli ktoś ma wiedzę i potrafi przekonać zarząd lub sam jest członkiem  1,5 roku - OK 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28A86335-57E5-2482-71AB-83F20AFA010A}"/>
              </a:ext>
            </a:extLst>
          </p:cNvPr>
          <p:cNvSpPr/>
          <p:nvPr/>
        </p:nvSpPr>
        <p:spPr>
          <a:xfrm>
            <a:off x="798070" y="498233"/>
            <a:ext cx="8463090" cy="551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spc="-150" dirty="0">
                <a:solidFill>
                  <a:srgbClr val="76E521"/>
                </a:solidFill>
                <a:latin typeface="Montserrat SemiBold" pitchFamily="2" charset="-18"/>
              </a:rPr>
              <a:t>Ołtarzyki </a:t>
            </a:r>
            <a:r>
              <a:rPr kumimoji="0" lang="pl-PL" sz="3200" b="1" i="0" u="none" strike="noStrike" kern="0" cap="none" spc="-150" normalizeH="0" baseline="0" noProof="0" dirty="0">
                <a:ln>
                  <a:noFill/>
                </a:ln>
                <a:solidFill>
                  <a:srgbClr val="76E521"/>
                </a:solidFill>
                <a:effectLst/>
                <a:uLnTx/>
                <a:uFillTx/>
                <a:latin typeface="Montserrat SemiBold" pitchFamily="2" charset="-18"/>
                <a:ea typeface="+mn-ea"/>
                <a:cs typeface="+mn-cs"/>
              </a:rPr>
              <a:t>  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76E521"/>
              </a:solidFill>
              <a:effectLst/>
              <a:uLnTx/>
              <a:uFillTx/>
              <a:latin typeface="Montserrat SemiBold" pitchFamily="2" charset="-18"/>
              <a:ea typeface="+mn-ea"/>
              <a:cs typeface="+mn-cs"/>
            </a:endParaRPr>
          </a:p>
        </p:txBody>
      </p:sp>
      <p:sp>
        <p:nvSpPr>
          <p:cNvPr id="13" name="Owal 15">
            <a:extLst>
              <a:ext uri="{FF2B5EF4-FFF2-40B4-BE49-F238E27FC236}">
                <a16:creationId xmlns:a16="http://schemas.microsoft.com/office/drawing/2014/main" id="{E5FF2517-D6C9-F759-0AA0-F8A631E078BE}"/>
              </a:ext>
            </a:extLst>
          </p:cNvPr>
          <p:cNvSpPr/>
          <p:nvPr/>
        </p:nvSpPr>
        <p:spPr>
          <a:xfrm>
            <a:off x="6577811" y="4058658"/>
            <a:ext cx="2114182" cy="1869148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40"/>
          </a:p>
        </p:txBody>
      </p:sp>
      <p:sp>
        <p:nvSpPr>
          <p:cNvPr id="21" name="Owal 15">
            <a:extLst>
              <a:ext uri="{FF2B5EF4-FFF2-40B4-BE49-F238E27FC236}">
                <a16:creationId xmlns:a16="http://schemas.microsoft.com/office/drawing/2014/main" id="{19EF78D2-907B-C2FF-2CA5-46A99B589292}"/>
              </a:ext>
            </a:extLst>
          </p:cNvPr>
          <p:cNvSpPr/>
          <p:nvPr/>
        </p:nvSpPr>
        <p:spPr>
          <a:xfrm>
            <a:off x="4706413" y="4069728"/>
            <a:ext cx="2114182" cy="1869148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40"/>
          </a:p>
        </p:txBody>
      </p:sp>
      <p:sp>
        <p:nvSpPr>
          <p:cNvPr id="22" name="Owal 15">
            <a:extLst>
              <a:ext uri="{FF2B5EF4-FFF2-40B4-BE49-F238E27FC236}">
                <a16:creationId xmlns:a16="http://schemas.microsoft.com/office/drawing/2014/main" id="{F7391DDF-6381-AD9F-8BEE-2DA6D306CB06}"/>
              </a:ext>
            </a:extLst>
          </p:cNvPr>
          <p:cNvSpPr/>
          <p:nvPr/>
        </p:nvSpPr>
        <p:spPr>
          <a:xfrm>
            <a:off x="2859153" y="4058658"/>
            <a:ext cx="2114182" cy="1869148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40"/>
          </a:p>
        </p:txBody>
      </p:sp>
      <p:sp>
        <p:nvSpPr>
          <p:cNvPr id="23" name="Owal 15">
            <a:extLst>
              <a:ext uri="{FF2B5EF4-FFF2-40B4-BE49-F238E27FC236}">
                <a16:creationId xmlns:a16="http://schemas.microsoft.com/office/drawing/2014/main" id="{769A4A2A-16A7-9180-3A44-DFD1EEB79417}"/>
              </a:ext>
            </a:extLst>
          </p:cNvPr>
          <p:cNvSpPr/>
          <p:nvPr/>
        </p:nvSpPr>
        <p:spPr>
          <a:xfrm>
            <a:off x="972117" y="4019193"/>
            <a:ext cx="2114182" cy="1869148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40"/>
          </a:p>
        </p:txBody>
      </p:sp>
      <p:sp>
        <p:nvSpPr>
          <p:cNvPr id="26" name="Owal 15">
            <a:extLst>
              <a:ext uri="{FF2B5EF4-FFF2-40B4-BE49-F238E27FC236}">
                <a16:creationId xmlns:a16="http://schemas.microsoft.com/office/drawing/2014/main" id="{DEB39530-DA82-809B-8C8D-9B92C0597FFB}"/>
              </a:ext>
            </a:extLst>
          </p:cNvPr>
          <p:cNvSpPr/>
          <p:nvPr/>
        </p:nvSpPr>
        <p:spPr>
          <a:xfrm>
            <a:off x="14534667" y="6121208"/>
            <a:ext cx="2114182" cy="1869148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40"/>
          </a:p>
        </p:txBody>
      </p:sp>
      <p:sp>
        <p:nvSpPr>
          <p:cNvPr id="27" name="Owal 15">
            <a:extLst>
              <a:ext uri="{FF2B5EF4-FFF2-40B4-BE49-F238E27FC236}">
                <a16:creationId xmlns:a16="http://schemas.microsoft.com/office/drawing/2014/main" id="{02B421FA-481B-68FA-67BF-2E1D62ABF870}"/>
              </a:ext>
            </a:extLst>
          </p:cNvPr>
          <p:cNvSpPr/>
          <p:nvPr/>
        </p:nvSpPr>
        <p:spPr>
          <a:xfrm>
            <a:off x="15361456" y="4103427"/>
            <a:ext cx="2114182" cy="1869148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40"/>
          </a:p>
        </p:txBody>
      </p:sp>
      <p:sp>
        <p:nvSpPr>
          <p:cNvPr id="28" name="Owal 15">
            <a:extLst>
              <a:ext uri="{FF2B5EF4-FFF2-40B4-BE49-F238E27FC236}">
                <a16:creationId xmlns:a16="http://schemas.microsoft.com/office/drawing/2014/main" id="{9A47020A-077C-6476-D485-6953D9404E4C}"/>
              </a:ext>
            </a:extLst>
          </p:cNvPr>
          <p:cNvSpPr/>
          <p:nvPr/>
        </p:nvSpPr>
        <p:spPr>
          <a:xfrm rot="1054524">
            <a:off x="13235601" y="3764741"/>
            <a:ext cx="1906958" cy="4501310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40"/>
          </a:p>
        </p:txBody>
      </p:sp>
      <p:sp>
        <p:nvSpPr>
          <p:cNvPr id="29" name="Owal 15">
            <a:extLst>
              <a:ext uri="{FF2B5EF4-FFF2-40B4-BE49-F238E27FC236}">
                <a16:creationId xmlns:a16="http://schemas.microsoft.com/office/drawing/2014/main" id="{89D4122D-D7CE-2568-8E04-6F36AA8DC85E}"/>
              </a:ext>
            </a:extLst>
          </p:cNvPr>
          <p:cNvSpPr/>
          <p:nvPr/>
        </p:nvSpPr>
        <p:spPr>
          <a:xfrm>
            <a:off x="10731424" y="6117950"/>
            <a:ext cx="2114182" cy="1869148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40"/>
          </a:p>
        </p:txBody>
      </p:sp>
    </p:spTree>
    <p:extLst>
      <p:ext uri="{BB962C8B-B14F-4D97-AF65-F5344CB8AC3E}">
        <p14:creationId xmlns:p14="http://schemas.microsoft.com/office/powerpoint/2010/main" val="1530293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8" grpId="0" animBg="1"/>
      <p:bldP spid="9" grpId="0" animBg="1"/>
      <p:bldP spid="16" grpId="0" animBg="1"/>
      <p:bldP spid="25" grpId="0" animBg="1"/>
      <p:bldP spid="13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807</Words>
  <Application>Microsoft Office PowerPoint</Application>
  <PresentationFormat>Niestandardowy</PresentationFormat>
  <Paragraphs>237</Paragraphs>
  <Slides>13</Slides>
  <Notes>13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0" baseType="lpstr">
      <vt:lpstr>Arial</vt:lpstr>
      <vt:lpstr>Calibri</vt:lpstr>
      <vt:lpstr>Courier New</vt:lpstr>
      <vt:lpstr>Montserrat Bold</vt:lpstr>
      <vt:lpstr>Montserrat Medium</vt:lpstr>
      <vt:lpstr>Montserrat SemiBold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Krzysztof Demuth</cp:lastModifiedBy>
  <cp:revision>8</cp:revision>
  <dcterms:created xsi:type="dcterms:W3CDTF">2023-03-21T12:45:45Z</dcterms:created>
  <dcterms:modified xsi:type="dcterms:W3CDTF">2025-05-22T15:04:34Z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6457382-6bd5-405f-8d52-03dd3fb7514e_Enabled">
    <vt:lpwstr>true</vt:lpwstr>
  </property>
  <property fmtid="{D5CDD505-2E9C-101B-9397-08002B2CF9AE}" pid="3" name="MSIP_Label_96457382-6bd5-405f-8d52-03dd3fb7514e_SetDate">
    <vt:lpwstr>2023-03-21T13:29:01Z</vt:lpwstr>
  </property>
  <property fmtid="{D5CDD505-2E9C-101B-9397-08002B2CF9AE}" pid="4" name="MSIP_Label_96457382-6bd5-405f-8d52-03dd3fb7514e_Method">
    <vt:lpwstr>Standard</vt:lpwstr>
  </property>
  <property fmtid="{D5CDD505-2E9C-101B-9397-08002B2CF9AE}" pid="5" name="MSIP_Label_96457382-6bd5-405f-8d52-03dd3fb7514e_Name">
    <vt:lpwstr>Business Use Only</vt:lpwstr>
  </property>
  <property fmtid="{D5CDD505-2E9C-101B-9397-08002B2CF9AE}" pid="6" name="MSIP_Label_96457382-6bd5-405f-8d52-03dd3fb7514e_SiteId">
    <vt:lpwstr>f55f2d8b-7166-4bce-9fba-d0becc7989f2</vt:lpwstr>
  </property>
  <property fmtid="{D5CDD505-2E9C-101B-9397-08002B2CF9AE}" pid="7" name="MSIP_Label_96457382-6bd5-405f-8d52-03dd3fb7514e_ActionId">
    <vt:lpwstr>747360ca-0ac1-4354-8211-cc6d8b878cad</vt:lpwstr>
  </property>
  <property fmtid="{D5CDD505-2E9C-101B-9397-08002B2CF9AE}" pid="8" name="MSIP_Label_96457382-6bd5-405f-8d52-03dd3fb7514e_ContentBits">
    <vt:lpwstr>2</vt:lpwstr>
  </property>
  <property fmtid="{D5CDD505-2E9C-101B-9397-08002B2CF9AE}" pid="9" name="ClassificationContentMarkingFooterLocations">
    <vt:lpwstr>Office Theme:3</vt:lpwstr>
  </property>
  <property fmtid="{D5CDD505-2E9C-101B-9397-08002B2CF9AE}" pid="10" name="ClassificationContentMarkingFooterText">
    <vt:lpwstr>Business Use Only</vt:lpwstr>
  </property>
</Properties>
</file>